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40"/>
  </p:notesMasterIdLst>
  <p:sldIdLst>
    <p:sldId id="262" r:id="rId5"/>
    <p:sldId id="259" r:id="rId6"/>
    <p:sldId id="288" r:id="rId7"/>
    <p:sldId id="265" r:id="rId8"/>
    <p:sldId id="266" r:id="rId9"/>
    <p:sldId id="264" r:id="rId10"/>
    <p:sldId id="263" r:id="rId11"/>
    <p:sldId id="281" r:id="rId12"/>
    <p:sldId id="276" r:id="rId13"/>
    <p:sldId id="277" r:id="rId14"/>
    <p:sldId id="283" r:id="rId15"/>
    <p:sldId id="284" r:id="rId16"/>
    <p:sldId id="290" r:id="rId17"/>
    <p:sldId id="291" r:id="rId18"/>
    <p:sldId id="292" r:id="rId19"/>
    <p:sldId id="282" r:id="rId20"/>
    <p:sldId id="268" r:id="rId21"/>
    <p:sldId id="269" r:id="rId22"/>
    <p:sldId id="285" r:id="rId23"/>
    <p:sldId id="270" r:id="rId24"/>
    <p:sldId id="271" r:id="rId25"/>
    <p:sldId id="272" r:id="rId26"/>
    <p:sldId id="286" r:id="rId27"/>
    <p:sldId id="280" r:id="rId28"/>
    <p:sldId id="294" r:id="rId29"/>
    <p:sldId id="275" r:id="rId30"/>
    <p:sldId id="274" r:id="rId31"/>
    <p:sldId id="301" r:id="rId32"/>
    <p:sldId id="287" r:id="rId33"/>
    <p:sldId id="295" r:id="rId34"/>
    <p:sldId id="296" r:id="rId35"/>
    <p:sldId id="298" r:id="rId36"/>
    <p:sldId id="299" r:id="rId37"/>
    <p:sldId id="300" r:id="rId38"/>
    <p:sldId id="30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A4483-2477-43DF-8201-8ABCF81AE112}" v="409" dt="2020-06-15T10:44:48.266"/>
    <p1510:client id="{06263169-A612-47CF-AD31-555AFBDCDB01}" v="2" dt="2020-05-19T10:12:50.618"/>
    <p1510:client id="{0C9CBB67-37A3-435D-8032-FF465BACD28A}" v="80" dt="2020-06-14T15:15:25.710"/>
    <p1510:client id="{1832AD94-EE74-4842-9E47-721CCE16FFAB}" v="32" dt="2020-05-19T12:18:05.245"/>
    <p1510:client id="{1DC4ADE8-41EA-4912-892D-75844F82586D}" v="96" dt="2020-06-13T21:18:39.742"/>
    <p1510:client id="{255897CF-0C63-46AE-8A83-A6A46D37AC16}" v="359" dt="2020-05-18T08:59:31.867"/>
    <p1510:client id="{2EAF9C9D-57C9-4397-B2E5-08D1F67EE275}" v="1498" dt="2020-06-14T10:49:17.857"/>
    <p1510:client id="{30D7ABEF-CAFA-45CE-9A38-A2BDCC226F5C}" v="397" dt="2020-05-19T11:31:08.382"/>
    <p1510:client id="{33BF55E8-3060-45EB-9BF9-571593D98F97}" v="1451" dt="2020-05-18T10:54:08.796"/>
    <p1510:client id="{4BD00926-92FD-4986-9B75-B04B0DA5FA10}" v="204" dt="2020-05-18T14:00:01.284"/>
    <p1510:client id="{59B1847D-88BB-42B0-A244-DB2D08A98801}" v="74" dt="2020-05-18T08:22:59.770"/>
    <p1510:client id="{5D95377E-92A6-4D98-8DE2-1E08467C1B90}" v="956" dt="2020-05-19T12:37:40.901"/>
    <p1510:client id="{65BB4571-382D-4925-A5E7-5BC610A48CB8}" v="1372" dt="2020-05-18T08:12:50.651"/>
    <p1510:client id="{800C2AAB-DDF1-4BC5-B39F-4437D3920068}" v="774" dt="2020-05-19T09:29:40.315"/>
    <p1510:client id="{8865AB21-115C-4B00-B2FA-4CBD47BE8BAD}" v="2462" dt="2020-06-13T20:34:24.026"/>
    <p1510:client id="{923F692C-A8AA-41ED-9E6C-F23175CDC910}" v="506" dt="2020-06-15T09:59:36.255"/>
    <p1510:client id="{941D9746-F2CC-49D8-BFC7-8CB70BE78449}" v="20" dt="2020-06-14T13:45:55.446"/>
    <p1510:client id="{9A0DEFE0-B611-475D-AC8A-6D9335974BD9}" v="112" dt="2020-05-18T09:44:04.364"/>
    <p1510:client id="{A9359C65-2824-4A3D-8127-D621404552B6}" v="172" dt="2020-05-18T08:26:30.089"/>
    <p1510:client id="{AC66B0AC-481B-4FBF-8643-7200DB5E031D}" v="56" dt="2020-05-18T13:52:43.855"/>
    <p1510:client id="{AC83FA8E-836B-4E5A-AC38-1CEF0AB1C8B6}" v="375" dt="2020-05-19T10:11:13.098"/>
    <p1510:client id="{AF1B2F7B-0706-41C7-A1D9-0E290A2E8753}" v="254" dt="2020-06-12T10:35:53.058"/>
    <p1510:client id="{B5A07B93-ECD6-42AB-A800-8AA8AD4515FF}" v="294" dt="2020-06-14T22:19:44.840"/>
    <p1510:client id="{B5D60A1B-B1E9-4ACA-A7FA-04ED1E564819}" v="1228" dt="2020-05-18T08:54:12.834"/>
    <p1510:client id="{C455047B-D02E-4102-B28C-110ADB844DD9}" v="1835" dt="2020-06-13T18:14:12.886"/>
    <p1510:client id="{CE513651-660E-431D-8055-CD438A65F191}" v="1283" dt="2020-05-18T10:09:17.450"/>
    <p1510:client id="{D9729B4D-C1CD-4F52-AC56-FD43A9E744DF}" v="10" dt="2020-06-13T12:55:36.832"/>
    <p1510:client id="{E4562E35-0917-49B7-B93F-E6CA5616341C}" v="2" dt="2020-05-18T14:02:16.777"/>
    <p1510:client id="{F1E3F0FF-FBE6-4642-B9D0-D6512FF4A1AF}" v="995" dt="2020-05-18T09:35:45.102"/>
    <p1510:client id="{F476C02E-A67D-4DC6-B332-CF6B2DD2C2F1}" v="15" dt="2020-05-19T14:02:44.079"/>
    <p1510:client id="{F5ABEC11-9E8C-4FBD-813F-05B5C027737B}" v="3688" dt="2020-06-10T12:46:55.8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B1B9D-5FD8-46B1-A173-F0049759874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42BC-A7BD-4276-975D-6351998F7C8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3442AB9-C8CA-420F-B42A-18C2D699071B}" type="datetime1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FFBC-BDEB-417F-BF84-663A45C20646}" type="datetime1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8071AC1-DFE2-4CEB-A839-7F430962ACC4}" type="datetime1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9C0F-A549-4116-ADE7-EA08C05540C8}" type="datetime1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9EEE4F-EA2D-4584-9DE7-EC300D9E7B04}" type="datetime1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E59C-38C6-435B-909F-6BC5D2F90092}" type="datetime1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3F88-5DA5-47A3-A95A-FEF6AF43E84E}" type="datetime1">
              <a:rPr lang="en-US" smtClean="0"/>
              <a:t>6/15/2020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3716-29F6-49DE-A213-3937CA580F20}" type="datetime1">
              <a:rPr lang="en-US" smtClean="0"/>
              <a:t>6/15/2020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02A8-9935-43BE-936D-943169608636}" type="datetime1">
              <a:rPr lang="en-US" smtClean="0"/>
              <a:t>6/15/2020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18B405-B3F7-4586-BE59-DF6DE834F5F3}" type="datetime1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6EAD-3739-455C-929C-D58B69B73424}" type="datetime1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DBAC8D9-C124-4B74-9CB9-474FDD0AD4C5}" type="datetime1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circuit board digital representations with numbers and lines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09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2148" y="1419225"/>
            <a:ext cx="3703320" cy="208586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Heartbeat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17336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Guido </a:t>
            </a:r>
            <a:r>
              <a:rPr lang="en-US" err="1">
                <a:solidFill>
                  <a:srgbClr val="EBEBEB"/>
                </a:solidFill>
              </a:rPr>
              <a:t>Gagliardi</a:t>
            </a:r>
            <a:endParaRPr lang="en-US">
              <a:solidFill>
                <a:srgbClr val="EBEBEB"/>
              </a:solidFill>
            </a:endParaRPr>
          </a:p>
          <a:p>
            <a:r>
              <a:rPr lang="en-US" err="1">
                <a:solidFill>
                  <a:srgbClr val="EBEBEB"/>
                </a:solidFill>
              </a:rPr>
              <a:t>Matteo</a:t>
            </a:r>
            <a:r>
              <a:rPr lang="en-US">
                <a:solidFill>
                  <a:srgbClr val="EBEBEB"/>
                </a:solidFill>
              </a:rPr>
              <a:t> </a:t>
            </a:r>
            <a:r>
              <a:rPr lang="en-US" err="1">
                <a:solidFill>
                  <a:srgbClr val="EBEBEB"/>
                </a:solidFill>
              </a:rPr>
              <a:t>dessi</a:t>
            </a:r>
            <a:r>
              <a:rPr lang="en-US">
                <a:solidFill>
                  <a:srgbClr val="EBEBEB"/>
                </a:solidFill>
              </a:rPr>
              <a:t>’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0CFFE3-567D-4860-BB3A-314482FF4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CLASSIFICATION:</a:t>
            </a:r>
            <a:br>
              <a:rPr lang="it-IT" dirty="0"/>
            </a:br>
            <a:r>
              <a:rPr lang="it-IT"/>
              <a:t>6 FOLD VALIDATION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63E712-6D30-4ACC-B3D2-8303BCF60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51" y="1956378"/>
            <a:ext cx="11245274" cy="410307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it-IT" sz="2000" dirty="0"/>
              <a:t>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provide</a:t>
            </a:r>
            <a:r>
              <a:rPr lang="it-IT" sz="2000" dirty="0"/>
              <a:t> </a:t>
            </a:r>
            <a:r>
              <a:rPr lang="it-IT" sz="2000" dirty="0" err="1"/>
              <a:t>relevant</a:t>
            </a:r>
            <a:r>
              <a:rPr lang="it-IT" sz="2000" dirty="0"/>
              <a:t> data for the </a:t>
            </a:r>
            <a:r>
              <a:rPr lang="it-IT" sz="2000" dirty="0" err="1"/>
              <a:t>classification</a:t>
            </a:r>
            <a:r>
              <a:rPr lang="it-IT" sz="2000" dirty="0"/>
              <a:t> task a k-</a:t>
            </a:r>
            <a:r>
              <a:rPr lang="it-IT" sz="2000" dirty="0" err="1"/>
              <a:t>fold</a:t>
            </a:r>
            <a:r>
              <a:rPr lang="it-IT" sz="2000" dirty="0"/>
              <a:t> </a:t>
            </a:r>
            <a:r>
              <a:rPr lang="it-IT" sz="2000" dirty="0" err="1"/>
              <a:t>validation</a:t>
            </a:r>
            <a:r>
              <a:rPr lang="it-IT" sz="2000" dirty="0"/>
              <a:t> </a:t>
            </a:r>
            <a:r>
              <a:rPr lang="it-IT" sz="2000" dirty="0" err="1"/>
              <a:t>has</a:t>
            </a:r>
            <a:r>
              <a:rPr lang="it-IT" sz="2000" dirty="0"/>
              <a:t> </a:t>
            </a:r>
            <a:r>
              <a:rPr lang="it-IT" sz="2000" dirty="0" err="1"/>
              <a:t>been</a:t>
            </a:r>
            <a:r>
              <a:rPr lang="it-IT" sz="2000" dirty="0"/>
              <a:t> </a:t>
            </a:r>
            <a:r>
              <a:rPr lang="it-IT" sz="2000" dirty="0" err="1"/>
              <a:t>performed</a:t>
            </a:r>
            <a:r>
              <a:rPr lang="it-IT" sz="2000" dirty="0"/>
              <a:t>. </a:t>
            </a:r>
            <a:endParaRPr lang="it-IT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decided</a:t>
            </a:r>
            <a:r>
              <a:rPr lang="it-IT" sz="2000" dirty="0"/>
              <a:t> to use 6-fold </a:t>
            </a:r>
            <a:r>
              <a:rPr lang="it-IT" sz="2000" dirty="0" err="1"/>
              <a:t>while</a:t>
            </a:r>
            <a:r>
              <a:rPr lang="it-IT" sz="2000" dirty="0"/>
              <a:t> </a:t>
            </a:r>
            <a:r>
              <a:rPr lang="it-IT" sz="2000" dirty="0" err="1"/>
              <a:t>each</a:t>
            </a:r>
            <a:r>
              <a:rPr lang="it-IT" sz="2000" dirty="0"/>
              <a:t> </a:t>
            </a:r>
            <a:r>
              <a:rPr lang="it-IT" sz="2000" dirty="0" err="1"/>
              <a:t>fold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patient</a:t>
            </a:r>
            <a:r>
              <a:rPr lang="it-IT" sz="2000" dirty="0"/>
              <a:t> ECG record ( with </a:t>
            </a:r>
            <a:r>
              <a:rPr lang="it-IT" sz="2000" dirty="0" err="1"/>
              <a:t>both</a:t>
            </a:r>
            <a:r>
              <a:rPr lang="it-IT" sz="2000" dirty="0"/>
              <a:t> of MLII and V1 ).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err="1"/>
              <a:t>Each</a:t>
            </a:r>
            <a:r>
              <a:rPr lang="it-IT" sz="2000" dirty="0"/>
              <a:t> of the step in the </a:t>
            </a:r>
            <a:r>
              <a:rPr lang="it-IT" sz="2000" err="1"/>
              <a:t>dataming</a:t>
            </a:r>
            <a:r>
              <a:rPr lang="it-IT" sz="2000" dirty="0"/>
              <a:t> flow </a:t>
            </a:r>
            <a:r>
              <a:rPr lang="it-IT" sz="2000" err="1"/>
              <a:t>is</a:t>
            </a:r>
            <a:r>
              <a:rPr lang="it-IT" sz="2000" dirty="0"/>
              <a:t> </a:t>
            </a:r>
            <a:r>
              <a:rPr lang="it-IT" sz="2000" err="1"/>
              <a:t>wrapped</a:t>
            </a:r>
            <a:r>
              <a:rPr lang="it-IT" sz="2000" dirty="0"/>
              <a:t> in the 6 </a:t>
            </a:r>
            <a:r>
              <a:rPr lang="it-IT" sz="2000" err="1"/>
              <a:t>fold</a:t>
            </a:r>
            <a:r>
              <a:rPr lang="it-IT" sz="2000" dirty="0"/>
              <a:t> </a:t>
            </a:r>
            <a:r>
              <a:rPr lang="it-IT" sz="2000" err="1"/>
              <a:t>classification</a:t>
            </a:r>
            <a:r>
              <a:rPr lang="it-IT" sz="2000" dirty="0"/>
              <a:t> </a:t>
            </a:r>
            <a:r>
              <a:rPr lang="it-IT" sz="2000" err="1"/>
              <a:t>method</a:t>
            </a:r>
            <a:r>
              <a:rPr lang="it-IT" sz="2000" dirty="0"/>
              <a:t>, from the </a:t>
            </a:r>
            <a:r>
              <a:rPr lang="it-IT" sz="2000" err="1"/>
              <a:t>normalization</a:t>
            </a:r>
            <a:r>
              <a:rPr lang="it-IT" sz="2000" dirty="0"/>
              <a:t> of the data ( the </a:t>
            </a:r>
            <a:r>
              <a:rPr lang="it-IT" sz="2000" err="1"/>
              <a:t>scaler</a:t>
            </a:r>
            <a:r>
              <a:rPr lang="it-IT" sz="2000" dirty="0"/>
              <a:t> </a:t>
            </a:r>
            <a:r>
              <a:rPr lang="it-IT" sz="2000" err="1"/>
              <a:t>is</a:t>
            </a:r>
            <a:r>
              <a:rPr lang="it-IT" sz="2000" dirty="0"/>
              <a:t> fitted with the training folds and </a:t>
            </a:r>
            <a:r>
              <a:rPr lang="it-IT" sz="2000" err="1"/>
              <a:t>then</a:t>
            </a:r>
            <a:r>
              <a:rPr lang="it-IT" sz="2000" dirty="0"/>
              <a:t> </a:t>
            </a:r>
            <a:r>
              <a:rPr lang="it-IT" sz="2000" err="1"/>
              <a:t>used</a:t>
            </a:r>
            <a:r>
              <a:rPr lang="it-IT" sz="2000"/>
              <a:t> on the test fold), to the </a:t>
            </a:r>
            <a:r>
              <a:rPr lang="it-IT" sz="2000" err="1"/>
              <a:t>classification</a:t>
            </a:r>
            <a:r>
              <a:rPr lang="it-IT" sz="2000" dirty="0"/>
              <a:t>. </a:t>
            </a:r>
          </a:p>
          <a:p>
            <a:pPr marL="0" indent="0">
              <a:buNone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610290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3C4B5F-BAA8-4550-B2A4-2FD84B92A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Classification</a:t>
            </a:r>
            <a:r>
              <a:rPr lang="it-IT" dirty="0"/>
              <a:t>:</a:t>
            </a:r>
            <a:br>
              <a:rPr lang="it-IT" dirty="0"/>
            </a:br>
            <a:r>
              <a:rPr lang="it-IT" dirty="0"/>
              <a:t>DATA MINING FLOW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BD6F43B-642E-46C4-8ADB-D48983EF91EB}"/>
              </a:ext>
            </a:extLst>
          </p:cNvPr>
          <p:cNvSpPr/>
          <p:nvPr/>
        </p:nvSpPr>
        <p:spPr>
          <a:xfrm>
            <a:off x="6307347" y="3804627"/>
            <a:ext cx="1834592" cy="582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i="1"/>
              <a:t>OVERSAMPLING</a:t>
            </a:r>
          </a:p>
        </p:txBody>
      </p:sp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2491BE89-1925-444B-90DF-496F27C3977F}"/>
              </a:ext>
            </a:extLst>
          </p:cNvPr>
          <p:cNvSpPr/>
          <p:nvPr/>
        </p:nvSpPr>
        <p:spPr>
          <a:xfrm>
            <a:off x="8196814" y="3633739"/>
            <a:ext cx="145677" cy="9829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sp>
        <p:nvSpPr>
          <p:cNvPr id="10" name="CasellaDiTesto 3">
            <a:extLst>
              <a:ext uri="{FF2B5EF4-FFF2-40B4-BE49-F238E27FC236}">
                <a16:creationId xmlns:a16="http://schemas.microsoft.com/office/drawing/2014/main" id="{ECE06AE8-8297-438C-9018-2691B95C892B}"/>
              </a:ext>
            </a:extLst>
          </p:cNvPr>
          <p:cNvSpPr txBox="1"/>
          <p:nvPr/>
        </p:nvSpPr>
        <p:spPr>
          <a:xfrm>
            <a:off x="8457754" y="3433713"/>
            <a:ext cx="59167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/>
              <a:t>MLII</a:t>
            </a:r>
          </a:p>
        </p:txBody>
      </p:sp>
      <p:sp>
        <p:nvSpPr>
          <p:cNvPr id="12" name="CasellaDiTesto 4">
            <a:extLst>
              <a:ext uri="{FF2B5EF4-FFF2-40B4-BE49-F238E27FC236}">
                <a16:creationId xmlns:a16="http://schemas.microsoft.com/office/drawing/2014/main" id="{47D8D6EC-D8CE-4935-8925-0A2B7E5BED12}"/>
              </a:ext>
            </a:extLst>
          </p:cNvPr>
          <p:cNvSpPr txBox="1"/>
          <p:nvPr/>
        </p:nvSpPr>
        <p:spPr>
          <a:xfrm>
            <a:off x="8508181" y="4436639"/>
            <a:ext cx="5020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/>
              <a:t>V1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C409DCC9-46A2-408C-93B6-1FCE54DFB99E}"/>
              </a:ext>
            </a:extLst>
          </p:cNvPr>
          <p:cNvSpPr/>
          <p:nvPr/>
        </p:nvSpPr>
        <p:spPr>
          <a:xfrm>
            <a:off x="9163656" y="3456416"/>
            <a:ext cx="680388" cy="3249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E8C5D0DA-C4DC-44C3-B773-BBAB32005987}"/>
              </a:ext>
            </a:extLst>
          </p:cNvPr>
          <p:cNvSpPr/>
          <p:nvPr/>
        </p:nvSpPr>
        <p:spPr>
          <a:xfrm>
            <a:off x="9163657" y="4498563"/>
            <a:ext cx="680388" cy="313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9849B55-FECB-4CA3-A88F-AE9384ECD076}"/>
              </a:ext>
            </a:extLst>
          </p:cNvPr>
          <p:cNvSpPr/>
          <p:nvPr/>
        </p:nvSpPr>
        <p:spPr>
          <a:xfrm>
            <a:off x="9966066" y="3418025"/>
            <a:ext cx="1954686" cy="414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/>
              <a:t>CLASSIFICATION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C82F035D-AEA2-468C-A997-42871A6F9D5F}"/>
              </a:ext>
            </a:extLst>
          </p:cNvPr>
          <p:cNvSpPr/>
          <p:nvPr/>
        </p:nvSpPr>
        <p:spPr>
          <a:xfrm>
            <a:off x="9966064" y="4448965"/>
            <a:ext cx="1954686" cy="414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/>
              <a:t>CLASSIFICATION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FEC74084-6EFF-4136-9B32-701DEF533308}"/>
              </a:ext>
            </a:extLst>
          </p:cNvPr>
          <p:cNvSpPr/>
          <p:nvPr/>
        </p:nvSpPr>
        <p:spPr>
          <a:xfrm>
            <a:off x="254477" y="3790250"/>
            <a:ext cx="1834592" cy="582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i="1" dirty="0"/>
              <a:t>DATABASE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344E6C44-BC27-49BC-AC49-16466D480538}"/>
              </a:ext>
            </a:extLst>
          </p:cNvPr>
          <p:cNvSpPr/>
          <p:nvPr/>
        </p:nvSpPr>
        <p:spPr>
          <a:xfrm>
            <a:off x="3302478" y="3790250"/>
            <a:ext cx="1949610" cy="582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i="1" dirty="0"/>
              <a:t>PREPROCESSING</a:t>
            </a:r>
            <a:endParaRPr lang="it-IT" dirty="0"/>
          </a:p>
        </p:txBody>
      </p:sp>
      <p:sp>
        <p:nvSpPr>
          <p:cNvPr id="40" name="Freccia a destra 39">
            <a:extLst>
              <a:ext uri="{FF2B5EF4-FFF2-40B4-BE49-F238E27FC236}">
                <a16:creationId xmlns:a16="http://schemas.microsoft.com/office/drawing/2014/main" id="{F8770B8D-6C42-42A1-90BD-95B151AA1A3A}"/>
              </a:ext>
            </a:extLst>
          </p:cNvPr>
          <p:cNvSpPr/>
          <p:nvPr/>
        </p:nvSpPr>
        <p:spPr>
          <a:xfrm>
            <a:off x="2363165" y="3916492"/>
            <a:ext cx="680388" cy="3249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BA8C5AF6-F44F-4912-9824-858495595106}"/>
              </a:ext>
            </a:extLst>
          </p:cNvPr>
          <p:cNvSpPr/>
          <p:nvPr/>
        </p:nvSpPr>
        <p:spPr>
          <a:xfrm>
            <a:off x="5483052" y="3916492"/>
            <a:ext cx="680388" cy="3249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745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C7711C-2D69-4554-B115-E82A03EB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CLASSIFICATION:</a:t>
            </a:r>
            <a:br>
              <a:rPr lang="it-IT" dirty="0"/>
            </a:br>
            <a:r>
              <a:rPr lang="en-US" dirty="0">
                <a:solidFill>
                  <a:srgbClr val="FFFEFF"/>
                </a:solidFill>
                <a:ea typeface="+mj-lt"/>
                <a:cs typeface="+mj-lt"/>
              </a:rPr>
              <a:t>I - MODELS EVALUATION WITH BEAT AS DATA - MLII </a:t>
            </a:r>
            <a:endParaRPr lang="it-IT" dirty="0">
              <a:ea typeface="+mj-lt"/>
              <a:cs typeface="+mj-lt"/>
            </a:endParaRPr>
          </a:p>
        </p:txBody>
      </p:sp>
      <p:pic>
        <p:nvPicPr>
          <p:cNvPr id="13" name="Immagine 13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20573CC0-C810-4D33-8600-876035B49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22" y="2456609"/>
            <a:ext cx="3387969" cy="34785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Immagine 14" descr="Immagine che contiene screenshot, disegnando&#10;&#10;Descrizione generata con affidabilità molto elevata">
            <a:extLst>
              <a:ext uri="{FF2B5EF4-FFF2-40B4-BE49-F238E27FC236}">
                <a16:creationId xmlns:a16="http://schemas.microsoft.com/office/drawing/2014/main" id="{E0553506-5BD3-469A-87A1-818260B89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861" y="2456742"/>
            <a:ext cx="3544276" cy="34782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Immagine 15" descr="Immagine che contiene stazionario, matita&#10;&#10;Descrizione generata con affidabilità molto elevata">
            <a:extLst>
              <a:ext uri="{FF2B5EF4-FFF2-40B4-BE49-F238E27FC236}">
                <a16:creationId xmlns:a16="http://schemas.microsoft.com/office/drawing/2014/main" id="{00334169-DAAF-413E-97DC-C268A2539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169" y="2458778"/>
            <a:ext cx="3544276" cy="34937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8359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C7711C-2D69-4554-B115-E82A03EB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CLASSIFICATION:</a:t>
            </a:r>
            <a:br>
              <a:rPr lang="it-IT" dirty="0"/>
            </a:br>
            <a:r>
              <a:rPr lang="en-US" dirty="0">
                <a:solidFill>
                  <a:srgbClr val="FFFEFF"/>
                </a:solidFill>
                <a:ea typeface="+mj-lt"/>
                <a:cs typeface="+mj-lt"/>
              </a:rPr>
              <a:t>I - MODELS EVALUATION WITH BEAT AS DATA - MLII </a:t>
            </a:r>
            <a:endParaRPr lang="it-IT" dirty="0">
              <a:ea typeface="+mj-lt"/>
              <a:cs typeface="+mj-lt"/>
            </a:endParaRPr>
          </a:p>
        </p:txBody>
      </p:sp>
      <p:pic>
        <p:nvPicPr>
          <p:cNvPr id="27" name="Immagine 27" descr="Immagine che contiene matita&#10;&#10;Descrizione generata con affidabilità molto elevata">
            <a:extLst>
              <a:ext uri="{FF2B5EF4-FFF2-40B4-BE49-F238E27FC236}">
                <a16:creationId xmlns:a16="http://schemas.microsoft.com/office/drawing/2014/main" id="{ED29A026-3551-45AB-A3AB-D6B5E4F2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69" y="2010255"/>
            <a:ext cx="4218354" cy="22122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8" name="Immagine 28">
            <a:extLst>
              <a:ext uri="{FF2B5EF4-FFF2-40B4-BE49-F238E27FC236}">
                <a16:creationId xmlns:a16="http://schemas.microsoft.com/office/drawing/2014/main" id="{E77CC098-F908-487F-B951-23B1B08C2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631" y="2017402"/>
            <a:ext cx="4228123" cy="22175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9" name="Immagine 29" descr="Immagine che contiene stazionario, matita&#10;&#10;Descrizione generata con affidabilità molto elevata">
            <a:extLst>
              <a:ext uri="{FF2B5EF4-FFF2-40B4-BE49-F238E27FC236}">
                <a16:creationId xmlns:a16="http://schemas.microsoft.com/office/drawing/2014/main" id="{596903A2-8DAA-4C00-8D52-4BF2E99E8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69" y="4373183"/>
            <a:ext cx="4218353" cy="23124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0" name="Immagine 30">
            <a:extLst>
              <a:ext uri="{FF2B5EF4-FFF2-40B4-BE49-F238E27FC236}">
                <a16:creationId xmlns:a16="http://schemas.microsoft.com/office/drawing/2014/main" id="{046C21A2-CC22-4347-B01F-3246E6B36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631" y="4375041"/>
            <a:ext cx="4228123" cy="23086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407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C7711C-2D69-4554-B115-E82A03EB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CLASSIFICATION:</a:t>
            </a:r>
            <a:br>
              <a:rPr lang="it-IT" dirty="0"/>
            </a:br>
            <a:r>
              <a:rPr lang="en-US" dirty="0">
                <a:solidFill>
                  <a:srgbClr val="FFFEFF"/>
                </a:solidFill>
                <a:ea typeface="+mj-lt"/>
                <a:cs typeface="+mj-lt"/>
              </a:rPr>
              <a:t>I - MODELS EVALUATION WITH BEAT AS DATA - V1</a:t>
            </a:r>
            <a:endParaRPr lang="it-IT" dirty="0">
              <a:ea typeface="+mj-lt"/>
              <a:cs typeface="+mj-lt"/>
            </a:endParaRPr>
          </a:p>
        </p:txBody>
      </p:sp>
      <p:pic>
        <p:nvPicPr>
          <p:cNvPr id="4" name="Immagine 5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69FF7AE9-F2E7-4086-8AC1-CD63F9B2B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85" y="2460911"/>
            <a:ext cx="3387968" cy="34894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Immagine 7" descr="Immagine che contiene screenshot, disegnando&#10;&#10;Descrizione generata con affidabilità molto elevata">
            <a:extLst>
              <a:ext uri="{FF2B5EF4-FFF2-40B4-BE49-F238E27FC236}">
                <a16:creationId xmlns:a16="http://schemas.microsoft.com/office/drawing/2014/main" id="{921C8F76-2990-48A0-AC1E-490A15C17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092" y="2458786"/>
            <a:ext cx="3544276" cy="34937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Immagine 9">
            <a:extLst>
              <a:ext uri="{FF2B5EF4-FFF2-40B4-BE49-F238E27FC236}">
                <a16:creationId xmlns:a16="http://schemas.microsoft.com/office/drawing/2014/main" id="{7F69B88F-F6DA-4160-8FD8-7798367E2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2457039"/>
            <a:ext cx="3544276" cy="34972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3330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C7711C-2D69-4554-B115-E82A03EB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CLASSIFICATION:</a:t>
            </a:r>
            <a:br>
              <a:rPr lang="it-IT" dirty="0"/>
            </a:br>
            <a:r>
              <a:rPr lang="en-US" dirty="0">
                <a:solidFill>
                  <a:srgbClr val="FFFEFF"/>
                </a:solidFill>
                <a:ea typeface="+mj-lt"/>
                <a:cs typeface="+mj-lt"/>
              </a:rPr>
              <a:t>I - MODELS EVALUATION WITH BEAT AS DATA - V1 </a:t>
            </a:r>
            <a:endParaRPr lang="it-IT" dirty="0">
              <a:ea typeface="+mj-lt"/>
              <a:cs typeface="+mj-lt"/>
            </a:endParaRPr>
          </a:p>
        </p:txBody>
      </p:sp>
      <p:pic>
        <p:nvPicPr>
          <p:cNvPr id="3" name="Immagine 3" descr="Immagine che contiene matita&#10;&#10;Descrizione generata con affidabilità molto elevata">
            <a:extLst>
              <a:ext uri="{FF2B5EF4-FFF2-40B4-BE49-F238E27FC236}">
                <a16:creationId xmlns:a16="http://schemas.microsoft.com/office/drawing/2014/main" id="{74EE2D42-1D89-48B5-A693-BFBC9C6A2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69" y="2014873"/>
            <a:ext cx="4218354" cy="22030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Immagine 4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451A8F08-8D2B-4926-BF55-9F9E378CC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631" y="2013660"/>
            <a:ext cx="4228123" cy="22054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Immagine 5" descr="Immagine che contiene matita&#10;&#10;Descrizione generata con affidabilità molto elevata">
            <a:extLst>
              <a:ext uri="{FF2B5EF4-FFF2-40B4-BE49-F238E27FC236}">
                <a16:creationId xmlns:a16="http://schemas.microsoft.com/office/drawing/2014/main" id="{ED55D68E-108B-4969-A93A-E41AC0396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69" y="4378528"/>
            <a:ext cx="4218354" cy="23017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Immagine 6">
            <a:extLst>
              <a:ext uri="{FF2B5EF4-FFF2-40B4-BE49-F238E27FC236}">
                <a16:creationId xmlns:a16="http://schemas.microsoft.com/office/drawing/2014/main" id="{00F1CBDA-2921-48B2-8320-53CCF8E36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631" y="4363135"/>
            <a:ext cx="4228123" cy="23129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0918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28BE95-1706-487F-ABF1-95BD9DB2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CLASSIFICATION:</a:t>
            </a:r>
            <a:br>
              <a:rPr lang="it-IT" dirty="0"/>
            </a:br>
            <a:r>
              <a:rPr lang="it-IT" dirty="0"/>
              <a:t>VOTING MODEL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A832B3-25C9-4392-9513-B09A243FB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419" y="1892950"/>
            <a:ext cx="11216520" cy="3534528"/>
          </a:xfrm>
        </p:spPr>
        <p:txBody>
          <a:bodyPr>
            <a:normAutofit/>
          </a:bodyPr>
          <a:lstStyle/>
          <a:p>
            <a:pPr marL="0" lvl="1" indent="0" algn="ctr">
              <a:buNone/>
            </a:pPr>
            <a:r>
              <a:rPr lang="it-IT" dirty="0">
                <a:ea typeface="+mn-lt"/>
                <a:cs typeface="+mn-lt"/>
              </a:rPr>
              <a:t>In the second step </a:t>
            </a:r>
            <a:r>
              <a:rPr lang="it-IT" dirty="0" err="1">
                <a:ea typeface="+mn-lt"/>
                <a:cs typeface="+mn-lt"/>
              </a:rPr>
              <a:t>we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try</a:t>
            </a:r>
            <a:r>
              <a:rPr lang="it-IT" dirty="0">
                <a:ea typeface="+mn-lt"/>
                <a:cs typeface="+mn-lt"/>
              </a:rPr>
              <a:t> to </a:t>
            </a:r>
            <a:r>
              <a:rPr lang="it-IT" dirty="0" err="1">
                <a:ea typeface="+mn-lt"/>
                <a:cs typeface="+mn-lt"/>
              </a:rPr>
              <a:t>improve</a:t>
            </a:r>
            <a:r>
              <a:rPr lang="it-IT" dirty="0">
                <a:ea typeface="+mn-lt"/>
                <a:cs typeface="+mn-lt"/>
              </a:rPr>
              <a:t> the performance of the </a:t>
            </a:r>
            <a:r>
              <a:rPr lang="it-IT" dirty="0" err="1">
                <a:ea typeface="+mn-lt"/>
                <a:cs typeface="+mn-lt"/>
              </a:rPr>
              <a:t>classifications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merging</a:t>
            </a:r>
            <a:r>
              <a:rPr lang="it-IT" dirty="0">
                <a:ea typeface="+mn-lt"/>
                <a:cs typeface="+mn-lt"/>
              </a:rPr>
              <a:t> the </a:t>
            </a:r>
            <a:r>
              <a:rPr lang="it-IT" dirty="0" err="1">
                <a:ea typeface="+mn-lt"/>
                <a:cs typeface="+mn-lt"/>
              </a:rPr>
              <a:t>previus</a:t>
            </a:r>
            <a:r>
              <a:rPr lang="it-IT" dirty="0">
                <a:ea typeface="+mn-lt"/>
                <a:cs typeface="+mn-lt"/>
              </a:rPr>
              <a:t> steps. </a:t>
            </a:r>
            <a:endParaRPr lang="it-IT" dirty="0"/>
          </a:p>
          <a:p>
            <a:pPr marL="0" lvl="1" indent="0" algn="ctr">
              <a:buNone/>
            </a:pPr>
            <a:r>
              <a:rPr lang="it-IT" dirty="0">
                <a:ea typeface="+mn-lt"/>
                <a:cs typeface="+mn-lt"/>
              </a:rPr>
              <a:t>Two </a:t>
            </a:r>
            <a:r>
              <a:rPr lang="it-IT" dirty="0" err="1">
                <a:ea typeface="+mn-lt"/>
                <a:cs typeface="+mn-lt"/>
              </a:rPr>
              <a:t>kinds</a:t>
            </a:r>
            <a:r>
              <a:rPr lang="it-IT" dirty="0">
                <a:ea typeface="+mn-lt"/>
                <a:cs typeface="+mn-lt"/>
              </a:rPr>
              <a:t> of </a:t>
            </a:r>
            <a:r>
              <a:rPr lang="it-IT" dirty="0" err="1">
                <a:ea typeface="+mn-lt"/>
                <a:cs typeface="+mn-lt"/>
              </a:rPr>
              <a:t>approaches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could</a:t>
            </a:r>
            <a:r>
              <a:rPr lang="it-IT" dirty="0">
                <a:ea typeface="+mn-lt"/>
                <a:cs typeface="+mn-lt"/>
              </a:rPr>
              <a:t> be </a:t>
            </a:r>
            <a:r>
              <a:rPr lang="it-IT" dirty="0" err="1">
                <a:ea typeface="+mn-lt"/>
                <a:cs typeface="+mn-lt"/>
              </a:rPr>
              <a:t>possible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at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this</a:t>
            </a:r>
            <a:r>
              <a:rPr lang="it-IT" dirty="0">
                <a:ea typeface="+mn-lt"/>
                <a:cs typeface="+mn-lt"/>
              </a:rPr>
              <a:t> point:</a:t>
            </a:r>
            <a:endParaRPr lang="it-IT"/>
          </a:p>
          <a:p>
            <a:pPr marL="555625" lvl="2" indent="-285750" algn="ctr"/>
            <a:r>
              <a:rPr lang="it-IT" sz="1600" dirty="0">
                <a:ea typeface="+mn-lt"/>
                <a:cs typeface="+mn-lt"/>
              </a:rPr>
              <a:t>Merge the </a:t>
            </a:r>
            <a:r>
              <a:rPr lang="it-IT" sz="1600" dirty="0" err="1">
                <a:ea typeface="+mn-lt"/>
                <a:cs typeface="+mn-lt"/>
              </a:rPr>
              <a:t>two</a:t>
            </a:r>
            <a:r>
              <a:rPr lang="it-IT" sz="1600" dirty="0">
                <a:ea typeface="+mn-lt"/>
                <a:cs typeface="+mn-lt"/>
              </a:rPr>
              <a:t> beats data and </a:t>
            </a:r>
            <a:r>
              <a:rPr lang="it-IT" sz="1600" dirty="0" err="1">
                <a:ea typeface="+mn-lt"/>
                <a:cs typeface="+mn-lt"/>
              </a:rPr>
              <a:t>train</a:t>
            </a:r>
            <a:r>
              <a:rPr lang="it-IT" sz="1600" dirty="0">
                <a:ea typeface="+mn-lt"/>
                <a:cs typeface="+mn-lt"/>
              </a:rPr>
              <a:t> a single model</a:t>
            </a:r>
          </a:p>
          <a:p>
            <a:pPr marL="555625" lvl="2" indent="-285750" algn="ctr"/>
            <a:r>
              <a:rPr lang="it-IT" sz="1600" dirty="0"/>
              <a:t>Train </a:t>
            </a:r>
            <a:r>
              <a:rPr lang="it-IT" sz="1600" dirty="0" err="1"/>
              <a:t>two</a:t>
            </a:r>
            <a:r>
              <a:rPr lang="it-IT" sz="1600" dirty="0"/>
              <a:t> </a:t>
            </a:r>
            <a:r>
              <a:rPr lang="it-IT" sz="1600" dirty="0" err="1"/>
              <a:t>different</a:t>
            </a:r>
            <a:r>
              <a:rPr lang="it-IT" sz="1600" dirty="0"/>
              <a:t> models with the 2 </a:t>
            </a:r>
            <a:r>
              <a:rPr lang="it-IT" sz="1600" dirty="0" err="1"/>
              <a:t>kinds</a:t>
            </a:r>
            <a:r>
              <a:rPr lang="it-IT" sz="1600" dirty="0"/>
              <a:t> of beats and </a:t>
            </a:r>
            <a:r>
              <a:rPr lang="it-IT" sz="1600" dirty="0" err="1"/>
              <a:t>then</a:t>
            </a:r>
            <a:r>
              <a:rPr lang="it-IT" sz="1600" dirty="0"/>
              <a:t> </a:t>
            </a:r>
            <a:r>
              <a:rPr lang="it-IT" sz="1600" dirty="0" err="1"/>
              <a:t>perform</a:t>
            </a:r>
            <a:r>
              <a:rPr lang="it-IT" sz="1600" dirty="0"/>
              <a:t> a </a:t>
            </a:r>
            <a:r>
              <a:rPr lang="it-IT" sz="1600" dirty="0" err="1"/>
              <a:t>voting</a:t>
            </a:r>
            <a:r>
              <a:rPr lang="it-IT" sz="1600" dirty="0"/>
              <a:t> strategies on the </a:t>
            </a:r>
            <a:r>
              <a:rPr lang="it-IT" sz="1600" dirty="0" err="1"/>
              <a:t>results</a:t>
            </a:r>
            <a:r>
              <a:rPr lang="it-IT" sz="1600" dirty="0"/>
              <a:t>.</a:t>
            </a:r>
            <a:endParaRPr lang="it-IT" sz="1600" dirty="0">
              <a:ea typeface="+mn-lt"/>
              <a:cs typeface="+mn-lt"/>
            </a:endParaRPr>
          </a:p>
          <a:p>
            <a:pPr marL="0" lvl="1" indent="0" algn="ctr">
              <a:buNone/>
            </a:pPr>
            <a:r>
              <a:rPr lang="it-IT" dirty="0">
                <a:ea typeface="+mn-lt"/>
                <a:cs typeface="+mn-lt"/>
              </a:rPr>
              <a:t>In </a:t>
            </a:r>
            <a:r>
              <a:rPr lang="it-IT" dirty="0" err="1">
                <a:ea typeface="+mn-lt"/>
                <a:cs typeface="+mn-lt"/>
              </a:rPr>
              <a:t>this</a:t>
            </a:r>
            <a:r>
              <a:rPr lang="it-IT" dirty="0">
                <a:ea typeface="+mn-lt"/>
                <a:cs typeface="+mn-lt"/>
              </a:rPr>
              <a:t> study the second option </a:t>
            </a:r>
            <a:r>
              <a:rPr lang="it-IT" dirty="0" err="1">
                <a:ea typeface="+mn-lt"/>
                <a:cs typeface="+mn-lt"/>
              </a:rPr>
              <a:t>is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choosed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because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each</a:t>
            </a:r>
            <a:r>
              <a:rPr lang="it-IT" dirty="0">
                <a:ea typeface="+mn-lt"/>
                <a:cs typeface="+mn-lt"/>
              </a:rPr>
              <a:t> beat </a:t>
            </a:r>
            <a:r>
              <a:rPr lang="it-IT" dirty="0" err="1">
                <a:ea typeface="+mn-lt"/>
                <a:cs typeface="+mn-lt"/>
              </a:rPr>
              <a:t>is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represented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as</a:t>
            </a:r>
            <a:r>
              <a:rPr lang="it-IT" dirty="0">
                <a:ea typeface="+mn-lt"/>
                <a:cs typeface="+mn-lt"/>
              </a:rPr>
              <a:t> a </a:t>
            </a:r>
            <a:r>
              <a:rPr lang="it-IT" dirty="0" err="1">
                <a:ea typeface="+mn-lt"/>
                <a:cs typeface="+mn-lt"/>
              </a:rPr>
              <a:t>vector</a:t>
            </a:r>
            <a:r>
              <a:rPr lang="it-IT" dirty="0">
                <a:ea typeface="+mn-lt"/>
                <a:cs typeface="+mn-lt"/>
              </a:rPr>
              <a:t> of 360 </a:t>
            </a:r>
            <a:r>
              <a:rPr lang="it-IT" dirty="0" err="1">
                <a:ea typeface="+mn-lt"/>
                <a:cs typeface="+mn-lt"/>
              </a:rPr>
              <a:t>values</a:t>
            </a:r>
            <a:r>
              <a:rPr lang="it-IT" dirty="0">
                <a:ea typeface="+mn-lt"/>
                <a:cs typeface="+mn-lt"/>
              </a:rPr>
              <a:t>, so </a:t>
            </a:r>
            <a:r>
              <a:rPr lang="it-IT" dirty="0" err="1">
                <a:ea typeface="+mn-lt"/>
                <a:cs typeface="+mn-lt"/>
              </a:rPr>
              <a:t>merging</a:t>
            </a:r>
            <a:r>
              <a:rPr lang="it-IT" dirty="0">
                <a:ea typeface="+mn-lt"/>
                <a:cs typeface="+mn-lt"/>
              </a:rPr>
              <a:t> 2 beats </a:t>
            </a:r>
            <a:r>
              <a:rPr lang="it-IT" dirty="0" err="1">
                <a:ea typeface="+mn-lt"/>
                <a:cs typeface="+mn-lt"/>
              </a:rPr>
              <a:t>imply</a:t>
            </a:r>
            <a:r>
              <a:rPr lang="it-IT" dirty="0">
                <a:ea typeface="+mn-lt"/>
                <a:cs typeface="+mn-lt"/>
              </a:rPr>
              <a:t> training </a:t>
            </a:r>
            <a:r>
              <a:rPr lang="it-IT" dirty="0" err="1">
                <a:ea typeface="+mn-lt"/>
                <a:cs typeface="+mn-lt"/>
              </a:rPr>
              <a:t>classifiers</a:t>
            </a:r>
            <a:r>
              <a:rPr lang="it-IT" dirty="0">
                <a:ea typeface="+mn-lt"/>
                <a:cs typeface="+mn-lt"/>
              </a:rPr>
              <a:t> with </a:t>
            </a:r>
            <a:r>
              <a:rPr lang="it-IT" dirty="0" err="1">
                <a:ea typeface="+mn-lt"/>
                <a:cs typeface="+mn-lt"/>
              </a:rPr>
              <a:t>vectors</a:t>
            </a:r>
            <a:r>
              <a:rPr lang="it-IT" dirty="0">
                <a:ea typeface="+mn-lt"/>
                <a:cs typeface="+mn-lt"/>
              </a:rPr>
              <a:t> of 720 </a:t>
            </a:r>
            <a:r>
              <a:rPr lang="it-IT" dirty="0" err="1">
                <a:ea typeface="+mn-lt"/>
                <a:cs typeface="+mn-lt"/>
              </a:rPr>
              <a:t>values</a:t>
            </a:r>
            <a:r>
              <a:rPr lang="it-IT" dirty="0">
                <a:ea typeface="+mn-lt"/>
                <a:cs typeface="+mn-lt"/>
              </a:rPr>
              <a:t> </a:t>
            </a:r>
            <a:r>
              <a:rPr lang="it-IT" dirty="0" err="1">
                <a:ea typeface="+mn-lt"/>
                <a:cs typeface="+mn-lt"/>
              </a:rPr>
              <a:t>as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objects</a:t>
            </a:r>
            <a:r>
              <a:rPr lang="it-IT" dirty="0">
                <a:ea typeface="+mn-lt"/>
                <a:cs typeface="+mn-lt"/>
              </a:rPr>
              <a:t>. The </a:t>
            </a:r>
            <a:r>
              <a:rPr lang="it-IT" dirty="0" err="1">
                <a:ea typeface="+mn-lt"/>
                <a:cs typeface="+mn-lt"/>
              </a:rPr>
              <a:t>computational</a:t>
            </a:r>
            <a:r>
              <a:rPr lang="it-IT" dirty="0">
                <a:ea typeface="+mn-lt"/>
                <a:cs typeface="+mn-lt"/>
              </a:rPr>
              <a:t> cost </a:t>
            </a:r>
            <a:r>
              <a:rPr lang="it-IT" dirty="0" err="1">
                <a:ea typeface="+mn-lt"/>
                <a:cs typeface="+mn-lt"/>
              </a:rPr>
              <a:t>would</a:t>
            </a:r>
            <a:r>
              <a:rPr lang="it-IT" dirty="0">
                <a:ea typeface="+mn-lt"/>
                <a:cs typeface="+mn-lt"/>
              </a:rPr>
              <a:t> be </a:t>
            </a:r>
            <a:r>
              <a:rPr lang="it-IT" dirty="0" err="1">
                <a:ea typeface="+mn-lt"/>
                <a:cs typeface="+mn-lt"/>
              </a:rPr>
              <a:t>too</a:t>
            </a:r>
            <a:r>
              <a:rPr lang="it-IT" dirty="0">
                <a:ea typeface="+mn-lt"/>
                <a:cs typeface="+mn-lt"/>
              </a:rPr>
              <a:t> high to handle and the </a:t>
            </a:r>
            <a:r>
              <a:rPr lang="it-IT" dirty="0" err="1">
                <a:ea typeface="+mn-lt"/>
                <a:cs typeface="+mn-lt"/>
              </a:rPr>
              <a:t>traning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phase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too</a:t>
            </a:r>
            <a:r>
              <a:rPr lang="it-IT" dirty="0">
                <a:ea typeface="+mn-lt"/>
                <a:cs typeface="+mn-lt"/>
              </a:rPr>
              <a:t> slow.</a:t>
            </a:r>
          </a:p>
          <a:p>
            <a:pPr marL="0" lvl="1" indent="0" algn="ctr">
              <a:buNone/>
            </a:pPr>
            <a:r>
              <a:rPr lang="it-IT" dirty="0" err="1">
                <a:ea typeface="+mn-lt"/>
                <a:cs typeface="+mn-lt"/>
              </a:rPr>
              <a:t>Each</a:t>
            </a:r>
            <a:r>
              <a:rPr lang="it-IT" dirty="0">
                <a:ea typeface="+mn-lt"/>
                <a:cs typeface="+mn-lt"/>
              </a:rPr>
              <a:t> </a:t>
            </a:r>
            <a:r>
              <a:rPr lang="it-IT" dirty="0" err="1">
                <a:ea typeface="+mn-lt"/>
                <a:cs typeface="+mn-lt"/>
              </a:rPr>
              <a:t>classification</a:t>
            </a:r>
            <a:r>
              <a:rPr lang="it-IT" dirty="0">
                <a:ea typeface="+mn-lt"/>
                <a:cs typeface="+mn-lt"/>
              </a:rPr>
              <a:t> </a:t>
            </a:r>
            <a:r>
              <a:rPr lang="it-IT" dirty="0" err="1">
                <a:ea typeface="+mn-lt"/>
                <a:cs typeface="+mn-lt"/>
              </a:rPr>
              <a:t>has</a:t>
            </a:r>
            <a:r>
              <a:rPr lang="it-IT" dirty="0">
                <a:ea typeface="+mn-lt"/>
                <a:cs typeface="+mn-lt"/>
              </a:rPr>
              <a:t> </a:t>
            </a:r>
            <a:r>
              <a:rPr lang="it-IT" dirty="0" err="1">
                <a:ea typeface="+mn-lt"/>
                <a:cs typeface="+mn-lt"/>
              </a:rPr>
              <a:t>been</a:t>
            </a:r>
            <a:r>
              <a:rPr lang="it-IT" dirty="0">
                <a:ea typeface="+mn-lt"/>
                <a:cs typeface="+mn-lt"/>
              </a:rPr>
              <a:t> </a:t>
            </a:r>
            <a:r>
              <a:rPr lang="it-IT" dirty="0" err="1">
                <a:ea typeface="+mn-lt"/>
                <a:cs typeface="+mn-lt"/>
              </a:rPr>
              <a:t>performed</a:t>
            </a:r>
            <a:r>
              <a:rPr lang="it-IT" dirty="0">
                <a:ea typeface="+mn-lt"/>
                <a:cs typeface="+mn-lt"/>
              </a:rPr>
              <a:t> on a single beat record: so 2 models for classificator </a:t>
            </a:r>
            <a:r>
              <a:rPr lang="it-IT" dirty="0" err="1">
                <a:ea typeface="+mn-lt"/>
                <a:cs typeface="+mn-lt"/>
              </a:rPr>
              <a:t>have</a:t>
            </a:r>
            <a:r>
              <a:rPr lang="it-IT" dirty="0">
                <a:ea typeface="+mn-lt"/>
                <a:cs typeface="+mn-lt"/>
              </a:rPr>
              <a:t> </a:t>
            </a:r>
            <a:r>
              <a:rPr lang="it-IT" dirty="0" err="1">
                <a:ea typeface="+mn-lt"/>
                <a:cs typeface="+mn-lt"/>
              </a:rPr>
              <a:t>been</a:t>
            </a:r>
            <a:r>
              <a:rPr lang="it-IT" dirty="0">
                <a:ea typeface="+mn-lt"/>
                <a:cs typeface="+mn-lt"/>
              </a:rPr>
              <a:t> </a:t>
            </a:r>
            <a:r>
              <a:rPr lang="it-IT" dirty="0" err="1">
                <a:ea typeface="+mn-lt"/>
                <a:cs typeface="+mn-lt"/>
              </a:rPr>
              <a:t>evaluated</a:t>
            </a:r>
            <a:r>
              <a:rPr lang="it-IT" dirty="0">
                <a:ea typeface="+mn-lt"/>
                <a:cs typeface="+mn-lt"/>
              </a:rPr>
              <a:t> in </a:t>
            </a:r>
            <a:r>
              <a:rPr lang="it-IT" dirty="0" err="1">
                <a:ea typeface="+mn-lt"/>
                <a:cs typeface="+mn-lt"/>
              </a:rPr>
              <a:t>order</a:t>
            </a:r>
            <a:r>
              <a:rPr lang="it-IT" dirty="0">
                <a:ea typeface="+mn-lt"/>
                <a:cs typeface="+mn-lt"/>
              </a:rPr>
              <a:t> to </a:t>
            </a:r>
            <a:r>
              <a:rPr lang="it-IT" dirty="0" err="1">
                <a:ea typeface="+mn-lt"/>
                <a:cs typeface="+mn-lt"/>
              </a:rPr>
              <a:t>have</a:t>
            </a:r>
            <a:r>
              <a:rPr lang="it-IT" dirty="0">
                <a:ea typeface="+mn-lt"/>
                <a:cs typeface="+mn-lt"/>
              </a:rPr>
              <a:t> 2 </a:t>
            </a:r>
            <a:r>
              <a:rPr lang="it-IT" dirty="0" err="1">
                <a:ea typeface="+mn-lt"/>
                <a:cs typeface="+mn-lt"/>
              </a:rPr>
              <a:t>distinct</a:t>
            </a:r>
            <a:r>
              <a:rPr lang="it-IT" dirty="0">
                <a:ea typeface="+mn-lt"/>
                <a:cs typeface="+mn-lt"/>
              </a:rPr>
              <a:t> </a:t>
            </a:r>
            <a:r>
              <a:rPr lang="it-IT" dirty="0" err="1">
                <a:ea typeface="+mn-lt"/>
                <a:cs typeface="+mn-lt"/>
              </a:rPr>
              <a:t>classifications</a:t>
            </a:r>
            <a:r>
              <a:rPr lang="it-IT" dirty="0">
                <a:ea typeface="+mn-lt"/>
                <a:cs typeface="+mn-lt"/>
              </a:rPr>
              <a:t> for beat. </a:t>
            </a:r>
            <a:endParaRPr lang="en-US" dirty="0">
              <a:ea typeface="+mn-lt"/>
              <a:cs typeface="+mn-lt"/>
            </a:endParaRPr>
          </a:p>
          <a:p>
            <a:pPr marL="0" lvl="1" indent="0" algn="ctr">
              <a:buNone/>
            </a:pPr>
            <a:r>
              <a:rPr lang="it-IT" dirty="0" err="1">
                <a:ea typeface="+mn-lt"/>
                <a:cs typeface="+mn-lt"/>
              </a:rPr>
              <a:t>Then</a:t>
            </a:r>
            <a:r>
              <a:rPr lang="it-IT" dirty="0">
                <a:ea typeface="+mn-lt"/>
                <a:cs typeface="+mn-lt"/>
              </a:rPr>
              <a:t> a </a:t>
            </a:r>
            <a:r>
              <a:rPr lang="it-IT" dirty="0" err="1">
                <a:ea typeface="+mn-lt"/>
                <a:cs typeface="+mn-lt"/>
              </a:rPr>
              <a:t>voting</a:t>
            </a:r>
            <a:r>
              <a:rPr lang="it-IT" dirty="0">
                <a:ea typeface="+mn-lt"/>
                <a:cs typeface="+mn-lt"/>
              </a:rPr>
              <a:t> step </a:t>
            </a:r>
            <a:r>
              <a:rPr lang="it-IT" dirty="0" err="1">
                <a:ea typeface="+mn-lt"/>
                <a:cs typeface="+mn-lt"/>
              </a:rPr>
              <a:t>it</a:t>
            </a:r>
            <a:r>
              <a:rPr lang="it-IT" dirty="0">
                <a:ea typeface="+mn-lt"/>
                <a:cs typeface="+mn-lt"/>
              </a:rPr>
              <a:t> </a:t>
            </a:r>
            <a:r>
              <a:rPr lang="it-IT" dirty="0" err="1">
                <a:ea typeface="+mn-lt"/>
                <a:cs typeface="+mn-lt"/>
              </a:rPr>
              <a:t>is</a:t>
            </a:r>
            <a:r>
              <a:rPr lang="it-IT" dirty="0">
                <a:ea typeface="+mn-lt"/>
                <a:cs typeface="+mn-lt"/>
              </a:rPr>
              <a:t> </a:t>
            </a:r>
            <a:r>
              <a:rPr lang="it-IT" dirty="0" err="1">
                <a:ea typeface="+mn-lt"/>
                <a:cs typeface="+mn-lt"/>
              </a:rPr>
              <a:t>performed</a:t>
            </a:r>
            <a:r>
              <a:rPr lang="it-IT" dirty="0">
                <a:ea typeface="+mn-lt"/>
                <a:cs typeface="+mn-lt"/>
              </a:rPr>
              <a:t> </a:t>
            </a:r>
            <a:r>
              <a:rPr lang="it-IT" dirty="0" err="1">
                <a:ea typeface="+mn-lt"/>
                <a:cs typeface="+mn-lt"/>
              </a:rPr>
              <a:t>using</a:t>
            </a:r>
            <a:r>
              <a:rPr lang="it-IT" dirty="0">
                <a:ea typeface="+mn-lt"/>
                <a:cs typeface="+mn-lt"/>
              </a:rPr>
              <a:t> a </a:t>
            </a:r>
            <a:r>
              <a:rPr lang="it-IT" dirty="0" err="1">
                <a:ea typeface="+mn-lt"/>
                <a:cs typeface="+mn-lt"/>
              </a:rPr>
              <a:t>RandomForest</a:t>
            </a:r>
            <a:r>
              <a:rPr lang="it-IT" dirty="0">
                <a:ea typeface="+mn-lt"/>
                <a:cs typeface="+mn-lt"/>
              </a:rPr>
              <a:t> </a:t>
            </a:r>
            <a:r>
              <a:rPr lang="it-IT" dirty="0" err="1">
                <a:ea typeface="+mn-lt"/>
                <a:cs typeface="+mn-lt"/>
              </a:rPr>
              <a:t>decision</a:t>
            </a:r>
            <a:r>
              <a:rPr lang="it-IT" dirty="0">
                <a:ea typeface="+mn-lt"/>
                <a:cs typeface="+mn-lt"/>
              </a:rPr>
              <a:t> </a:t>
            </a:r>
            <a:r>
              <a:rPr lang="it-IT" dirty="0" err="1">
                <a:ea typeface="+mn-lt"/>
                <a:cs typeface="+mn-lt"/>
              </a:rPr>
              <a:t>tree</a:t>
            </a:r>
            <a:r>
              <a:rPr lang="it-IT" dirty="0">
                <a:ea typeface="+mn-lt"/>
                <a:cs typeface="+mn-lt"/>
              </a:rPr>
              <a:t> on the </a:t>
            </a:r>
            <a:r>
              <a:rPr lang="it-IT" dirty="0" err="1">
                <a:ea typeface="+mn-lt"/>
                <a:cs typeface="+mn-lt"/>
              </a:rPr>
              <a:t>classificators</a:t>
            </a:r>
            <a:r>
              <a:rPr lang="it-IT" dirty="0">
                <a:ea typeface="+mn-lt"/>
                <a:cs typeface="+mn-lt"/>
              </a:rPr>
              <a:t> </a:t>
            </a:r>
            <a:r>
              <a:rPr lang="it-IT" dirty="0" err="1">
                <a:ea typeface="+mn-lt"/>
                <a:cs typeface="+mn-lt"/>
              </a:rPr>
              <a:t>results</a:t>
            </a:r>
            <a:r>
              <a:rPr lang="it-IT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305435" indent="-305435"/>
            <a:endParaRPr lang="it-IT" sz="16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1F4ECCA-76A7-43AE-8187-31B13ADB74CE}"/>
              </a:ext>
            </a:extLst>
          </p:cNvPr>
          <p:cNvSpPr/>
          <p:nvPr/>
        </p:nvSpPr>
        <p:spPr>
          <a:xfrm>
            <a:off x="728931" y="5573042"/>
            <a:ext cx="1834592" cy="582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/>
              <a:t>OVERSAMPLING</a:t>
            </a:r>
          </a:p>
        </p:txBody>
      </p:sp>
      <p:sp>
        <p:nvSpPr>
          <p:cNvPr id="5" name="Parentesi graffa aperta 4">
            <a:extLst>
              <a:ext uri="{FF2B5EF4-FFF2-40B4-BE49-F238E27FC236}">
                <a16:creationId xmlns:a16="http://schemas.microsoft.com/office/drawing/2014/main" id="{2BA950FC-322A-45E7-A606-FDC89F2F2D72}"/>
              </a:ext>
            </a:extLst>
          </p:cNvPr>
          <p:cNvSpPr/>
          <p:nvPr/>
        </p:nvSpPr>
        <p:spPr>
          <a:xfrm>
            <a:off x="2618399" y="5402154"/>
            <a:ext cx="145677" cy="9829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sp>
        <p:nvSpPr>
          <p:cNvPr id="6" name="CasellaDiTesto 3">
            <a:extLst>
              <a:ext uri="{FF2B5EF4-FFF2-40B4-BE49-F238E27FC236}">
                <a16:creationId xmlns:a16="http://schemas.microsoft.com/office/drawing/2014/main" id="{6A781CFA-82C8-418A-A402-57CF4B42D77B}"/>
              </a:ext>
            </a:extLst>
          </p:cNvPr>
          <p:cNvSpPr txBox="1"/>
          <p:nvPr/>
        </p:nvSpPr>
        <p:spPr>
          <a:xfrm>
            <a:off x="2879339" y="5202128"/>
            <a:ext cx="59167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/>
              <a:t>MLII</a:t>
            </a:r>
          </a:p>
        </p:txBody>
      </p:sp>
      <p:sp>
        <p:nvSpPr>
          <p:cNvPr id="7" name="CasellaDiTesto 4">
            <a:extLst>
              <a:ext uri="{FF2B5EF4-FFF2-40B4-BE49-F238E27FC236}">
                <a16:creationId xmlns:a16="http://schemas.microsoft.com/office/drawing/2014/main" id="{778D0FE5-84C6-489A-A14E-E9C6BD02BC9B}"/>
              </a:ext>
            </a:extLst>
          </p:cNvPr>
          <p:cNvSpPr txBox="1"/>
          <p:nvPr/>
        </p:nvSpPr>
        <p:spPr>
          <a:xfrm>
            <a:off x="2929766" y="6205054"/>
            <a:ext cx="5020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/>
              <a:t>V1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B9781FB9-CCF4-46B5-AD79-FBC19F21C93F}"/>
              </a:ext>
            </a:extLst>
          </p:cNvPr>
          <p:cNvSpPr/>
          <p:nvPr/>
        </p:nvSpPr>
        <p:spPr>
          <a:xfrm>
            <a:off x="3585241" y="5224831"/>
            <a:ext cx="680388" cy="3249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9625787A-FE36-4A74-A13C-058EBE824E8A}"/>
              </a:ext>
            </a:extLst>
          </p:cNvPr>
          <p:cNvSpPr/>
          <p:nvPr/>
        </p:nvSpPr>
        <p:spPr>
          <a:xfrm>
            <a:off x="3585242" y="6266978"/>
            <a:ext cx="680388" cy="313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59F0CF2-81E4-46A8-B099-E0BDFF7B2006}"/>
              </a:ext>
            </a:extLst>
          </p:cNvPr>
          <p:cNvSpPr/>
          <p:nvPr/>
        </p:nvSpPr>
        <p:spPr>
          <a:xfrm>
            <a:off x="4387651" y="5186440"/>
            <a:ext cx="1954686" cy="414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/>
              <a:t>CLASSIFICATION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BD4D34A-A0F4-418E-8F41-AF6DC4752E5C}"/>
              </a:ext>
            </a:extLst>
          </p:cNvPr>
          <p:cNvSpPr/>
          <p:nvPr/>
        </p:nvSpPr>
        <p:spPr>
          <a:xfrm>
            <a:off x="4387649" y="6217380"/>
            <a:ext cx="1954686" cy="414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/>
              <a:t>CLASSIFICATION</a:t>
            </a:r>
          </a:p>
        </p:txBody>
      </p:sp>
      <p:sp>
        <p:nvSpPr>
          <p:cNvPr id="12" name="Parentesi graffa chiusa 11">
            <a:extLst>
              <a:ext uri="{FF2B5EF4-FFF2-40B4-BE49-F238E27FC236}">
                <a16:creationId xmlns:a16="http://schemas.microsoft.com/office/drawing/2014/main" id="{7A803537-BC85-4019-875D-6ED5C7D0E4A3}"/>
              </a:ext>
            </a:extLst>
          </p:cNvPr>
          <p:cNvSpPr/>
          <p:nvPr/>
        </p:nvSpPr>
        <p:spPr>
          <a:xfrm>
            <a:off x="6445209" y="5396550"/>
            <a:ext cx="145676" cy="98294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sp>
        <p:nvSpPr>
          <p:cNvPr id="13" name="Doppia parentesi quadra 12">
            <a:extLst>
              <a:ext uri="{FF2B5EF4-FFF2-40B4-BE49-F238E27FC236}">
                <a16:creationId xmlns:a16="http://schemas.microsoft.com/office/drawing/2014/main" id="{61F82ADA-4444-4D1F-9625-47CAFCF62400}"/>
              </a:ext>
            </a:extLst>
          </p:cNvPr>
          <p:cNvSpPr/>
          <p:nvPr/>
        </p:nvSpPr>
        <p:spPr>
          <a:xfrm>
            <a:off x="6623226" y="5617866"/>
            <a:ext cx="1800974" cy="44823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sp>
        <p:nvSpPr>
          <p:cNvPr id="14" name="CasellaDiTesto 11">
            <a:extLst>
              <a:ext uri="{FF2B5EF4-FFF2-40B4-BE49-F238E27FC236}">
                <a16:creationId xmlns:a16="http://schemas.microsoft.com/office/drawing/2014/main" id="{994EB39B-A5E8-4F6C-8864-127BD7D10C43}"/>
              </a:ext>
            </a:extLst>
          </p:cNvPr>
          <p:cNvSpPr txBox="1"/>
          <p:nvPr/>
        </p:nvSpPr>
        <p:spPr>
          <a:xfrm>
            <a:off x="6624907" y="5653163"/>
            <a:ext cx="179873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CLASS1, CLASS2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80B25F7B-129B-4C4E-8950-B7F6372E8110}"/>
              </a:ext>
            </a:extLst>
          </p:cNvPr>
          <p:cNvSpPr/>
          <p:nvPr/>
        </p:nvSpPr>
        <p:spPr>
          <a:xfrm>
            <a:off x="8560653" y="5661859"/>
            <a:ext cx="680388" cy="3249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i="1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174D9E2B-CD18-447B-B4C1-238C63696A3E}"/>
              </a:ext>
            </a:extLst>
          </p:cNvPr>
          <p:cNvSpPr/>
          <p:nvPr/>
        </p:nvSpPr>
        <p:spPr>
          <a:xfrm>
            <a:off x="9329444" y="5634675"/>
            <a:ext cx="1954686" cy="414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i="1"/>
              <a:t>CLASSIFICATION</a:t>
            </a:r>
          </a:p>
        </p:txBody>
      </p:sp>
      <p:sp>
        <p:nvSpPr>
          <p:cNvPr id="17" name="CasellaDiTesto 14">
            <a:extLst>
              <a:ext uri="{FF2B5EF4-FFF2-40B4-BE49-F238E27FC236}">
                <a16:creationId xmlns:a16="http://schemas.microsoft.com/office/drawing/2014/main" id="{2E058742-6C33-4CEB-B99D-C7A5FE2A3C9A}"/>
              </a:ext>
            </a:extLst>
          </p:cNvPr>
          <p:cNvSpPr txBox="1"/>
          <p:nvPr/>
        </p:nvSpPr>
        <p:spPr>
          <a:xfrm>
            <a:off x="9124241" y="6427641"/>
            <a:ext cx="2369389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 err="1"/>
              <a:t>Classification</a:t>
            </a:r>
            <a:r>
              <a:rPr lang="it-IT" sz="2000" b="1"/>
              <a:t> Task</a:t>
            </a:r>
          </a:p>
        </p:txBody>
      </p:sp>
    </p:spTree>
    <p:extLst>
      <p:ext uri="{BB962C8B-B14F-4D97-AF65-F5344CB8AC3E}">
        <p14:creationId xmlns:p14="http://schemas.microsoft.com/office/powerpoint/2010/main" val="4153592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CLASSIFICATION:</a:t>
            </a:r>
            <a:br>
              <a:rPr lang="en-US" dirty="0">
                <a:solidFill>
                  <a:srgbClr val="FFFEFF"/>
                </a:solidFill>
              </a:rPr>
            </a:br>
            <a:r>
              <a:rPr lang="en-US" dirty="0">
                <a:solidFill>
                  <a:srgbClr val="FFFEFF"/>
                </a:solidFill>
              </a:rPr>
              <a:t>II - MODELS EVALUATION WITH BEAT AS DATA (1/2)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4" y="2457447"/>
            <a:ext cx="3380674" cy="34956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60" y="2457446"/>
            <a:ext cx="3538537" cy="34909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161" y="2457446"/>
            <a:ext cx="3533773" cy="34909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9954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CLASSIFICATOIN:</a:t>
            </a:r>
            <a:br>
              <a:rPr lang="en-US" dirty="0">
                <a:solidFill>
                  <a:srgbClr val="FFFEFF"/>
                </a:solidFill>
              </a:rPr>
            </a:br>
            <a:r>
              <a:rPr lang="en-US" dirty="0">
                <a:solidFill>
                  <a:srgbClr val="FFFEFF"/>
                </a:solidFill>
              </a:rPr>
              <a:t>II - MODELS EVALUATION WITH BEAT AS DATA (2/2)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4" y="2014538"/>
            <a:ext cx="4219575" cy="22022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2014539"/>
            <a:ext cx="4219575" cy="22022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4" y="4370980"/>
            <a:ext cx="4219575" cy="23050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99" y="4370981"/>
            <a:ext cx="4219575" cy="23050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6776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75D362-6054-4822-8905-8AE2D03B9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FEATURES SELECTION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BA49C58-F654-4C8C-AA4F-D82B867122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Extraction</a:t>
            </a:r>
            <a:r>
              <a:rPr lang="it-IT" dirty="0"/>
              <a:t>, </a:t>
            </a:r>
            <a:r>
              <a:rPr lang="it-IT" dirty="0" err="1"/>
              <a:t>selection</a:t>
            </a:r>
            <a:r>
              <a:rPr lang="it-IT" dirty="0"/>
              <a:t> and </a:t>
            </a:r>
            <a:r>
              <a:rPr lang="it-IT" dirty="0" err="1"/>
              <a:t>reduction</a:t>
            </a:r>
            <a:r>
              <a:rPr lang="it-IT" dirty="0"/>
              <a:t> of the features from beats data</a:t>
            </a:r>
          </a:p>
        </p:txBody>
      </p:sp>
    </p:spTree>
    <p:extLst>
      <p:ext uri="{BB962C8B-B14F-4D97-AF65-F5344CB8AC3E}">
        <p14:creationId xmlns:p14="http://schemas.microsoft.com/office/powerpoint/2010/main" val="1252995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Heartbeat classification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95659" y="2339376"/>
            <a:ext cx="11191875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2000"/>
              <a:t>The </a:t>
            </a:r>
            <a:r>
              <a:rPr lang="it-IT" sz="2000" err="1"/>
              <a:t>aim</a:t>
            </a:r>
            <a:r>
              <a:rPr lang="it-IT" sz="2000"/>
              <a:t> of </a:t>
            </a:r>
            <a:r>
              <a:rPr lang="it-IT" sz="2000" err="1"/>
              <a:t>this</a:t>
            </a:r>
            <a:r>
              <a:rPr lang="it-IT" sz="2000"/>
              <a:t> project </a:t>
            </a:r>
            <a:r>
              <a:rPr lang="it-IT" sz="2000" err="1"/>
              <a:t>is</a:t>
            </a:r>
            <a:r>
              <a:rPr lang="it-IT" sz="2000"/>
              <a:t> to use Machine Learning,  </a:t>
            </a:r>
            <a:r>
              <a:rPr lang="it-IT" sz="2000" err="1"/>
              <a:t>using</a:t>
            </a:r>
            <a:r>
              <a:rPr lang="it-IT" sz="2000"/>
              <a:t> Python,  to build </a:t>
            </a:r>
            <a:r>
              <a:rPr lang="it-IT" sz="2000" err="1"/>
              <a:t>several</a:t>
            </a:r>
            <a:r>
              <a:rPr lang="it-IT" sz="2000"/>
              <a:t> models </a:t>
            </a:r>
            <a:r>
              <a:rPr lang="it-IT" sz="2000" err="1"/>
              <a:t>that</a:t>
            </a:r>
            <a:r>
              <a:rPr lang="it-IT" sz="2000"/>
              <a:t> </a:t>
            </a:r>
            <a:r>
              <a:rPr lang="it-IT" sz="2000" err="1"/>
              <a:t>will</a:t>
            </a:r>
            <a:r>
              <a:rPr lang="it-IT" sz="2000"/>
              <a:t> be </a:t>
            </a:r>
            <a:r>
              <a:rPr lang="it-IT" sz="2000" err="1"/>
              <a:t>able</a:t>
            </a:r>
            <a:r>
              <a:rPr lang="it-IT" sz="2000"/>
              <a:t> to </a:t>
            </a:r>
            <a:r>
              <a:rPr lang="it-IT" sz="2000" err="1"/>
              <a:t>predict</a:t>
            </a:r>
            <a:r>
              <a:rPr lang="it-IT" sz="2000"/>
              <a:t> the </a:t>
            </a:r>
            <a:r>
              <a:rPr lang="it-IT" sz="2000" err="1"/>
              <a:t>presence</a:t>
            </a:r>
            <a:r>
              <a:rPr lang="it-IT" sz="2000"/>
              <a:t> of an </a:t>
            </a:r>
            <a:r>
              <a:rPr lang="it-IT" sz="2000" err="1"/>
              <a:t>arythmia</a:t>
            </a:r>
            <a:r>
              <a:rPr lang="it-IT" sz="2000"/>
              <a:t> from an ECG </a:t>
            </a:r>
            <a:r>
              <a:rPr lang="it-IT" sz="2000" err="1"/>
              <a:t>signal</a:t>
            </a:r>
            <a:r>
              <a:rPr lang="it-IT" sz="200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sz="2000"/>
          </a:p>
          <a:p>
            <a:endParaRPr lang="it-IT" sz="2000"/>
          </a:p>
          <a:p>
            <a:pPr marL="285750" indent="-285750">
              <a:buFont typeface="Wingdings"/>
              <a:buChar char="§"/>
            </a:pPr>
            <a:r>
              <a:rPr lang="it-IT" sz="2000"/>
              <a:t>The ML models </a:t>
            </a:r>
            <a:r>
              <a:rPr lang="it-IT" sz="2000" err="1"/>
              <a:t>will</a:t>
            </a:r>
            <a:r>
              <a:rPr lang="it-IT" sz="2000"/>
              <a:t> </a:t>
            </a:r>
            <a:r>
              <a:rPr lang="it-IT" sz="2000" err="1"/>
              <a:t>classify</a:t>
            </a:r>
            <a:r>
              <a:rPr lang="it-IT" sz="2000"/>
              <a:t> </a:t>
            </a:r>
            <a:r>
              <a:rPr lang="it-IT" sz="2000" err="1"/>
              <a:t>each</a:t>
            </a:r>
            <a:r>
              <a:rPr lang="it-IT" sz="2000"/>
              <a:t> beat </a:t>
            </a:r>
            <a:r>
              <a:rPr lang="it-IT" sz="2000" err="1"/>
              <a:t>constituting</a:t>
            </a:r>
            <a:r>
              <a:rPr lang="it-IT" sz="2000"/>
              <a:t> an ECG signal into one of the </a:t>
            </a:r>
            <a:r>
              <a:rPr lang="it-IT" sz="2000" err="1"/>
              <a:t>four</a:t>
            </a:r>
            <a:r>
              <a:rPr lang="it-IT" sz="2000"/>
              <a:t> </a:t>
            </a:r>
            <a:r>
              <a:rPr lang="it-IT" sz="2000" err="1"/>
              <a:t>most</a:t>
            </a:r>
            <a:r>
              <a:rPr lang="it-IT" sz="2000"/>
              <a:t> </a:t>
            </a:r>
            <a:r>
              <a:rPr lang="it-IT" sz="2000" err="1"/>
              <a:t>important</a:t>
            </a:r>
            <a:r>
              <a:rPr lang="it-IT" sz="2000"/>
              <a:t> macro-</a:t>
            </a:r>
            <a:r>
              <a:rPr lang="it-IT" sz="2000" err="1"/>
              <a:t>classis</a:t>
            </a:r>
            <a:r>
              <a:rPr lang="it-IT" sz="2000"/>
              <a:t> of </a:t>
            </a:r>
            <a:r>
              <a:rPr lang="it-IT" sz="2000" err="1"/>
              <a:t>arythmia</a:t>
            </a:r>
            <a:r>
              <a:rPr lang="it-IT" sz="2000"/>
              <a:t>: N, VEB, SVEB and F.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sz="2000"/>
          </a:p>
          <a:p>
            <a:endParaRPr lang="it-IT" sz="2000"/>
          </a:p>
          <a:p>
            <a:pPr marL="285750" indent="-285750">
              <a:buFont typeface="Wingdings"/>
              <a:buChar char="§"/>
            </a:pPr>
            <a:r>
              <a:rPr lang="it-IT" sz="2000"/>
              <a:t>5 </a:t>
            </a:r>
            <a:r>
              <a:rPr lang="it-IT" sz="2000" err="1"/>
              <a:t>different</a:t>
            </a:r>
            <a:r>
              <a:rPr lang="it-IT" sz="2000"/>
              <a:t> models </a:t>
            </a:r>
            <a:r>
              <a:rPr lang="it-IT" sz="2000" err="1"/>
              <a:t>were</a:t>
            </a:r>
            <a:r>
              <a:rPr lang="it-IT" sz="2000"/>
              <a:t> </a:t>
            </a:r>
            <a:r>
              <a:rPr lang="it-IT" sz="2000" err="1"/>
              <a:t>trained</a:t>
            </a:r>
            <a:r>
              <a:rPr lang="it-IT" sz="2000"/>
              <a:t> and </a:t>
            </a:r>
            <a:r>
              <a:rPr lang="it-IT" sz="2000" err="1"/>
              <a:t>tested</a:t>
            </a:r>
            <a:r>
              <a:rPr lang="it-IT" sz="2000"/>
              <a:t> and </a:t>
            </a:r>
            <a:r>
              <a:rPr lang="it-IT" sz="2000" err="1"/>
              <a:t>their</a:t>
            </a:r>
            <a:r>
              <a:rPr lang="it-IT" sz="2000"/>
              <a:t> performance </a:t>
            </a:r>
            <a:r>
              <a:rPr lang="it-IT" sz="2000" err="1"/>
              <a:t>compared</a:t>
            </a:r>
            <a:endParaRPr lang="it-IT" sz="200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sz="2000"/>
          </a:p>
          <a:p>
            <a:endParaRPr lang="it-IT" sz="2000"/>
          </a:p>
          <a:p>
            <a:pPr marL="285750" indent="-285750">
              <a:buFont typeface="Wingdings"/>
              <a:buChar char="§"/>
            </a:pPr>
            <a:r>
              <a:rPr lang="it-IT" sz="2000"/>
              <a:t>The data </a:t>
            </a:r>
            <a:r>
              <a:rPr lang="it-IT" sz="2000" err="1"/>
              <a:t>employed</a:t>
            </a:r>
            <a:r>
              <a:rPr lang="it-IT" sz="2000"/>
              <a:t> </a:t>
            </a:r>
            <a:r>
              <a:rPr lang="it-IT" sz="2000" err="1"/>
              <a:t>belongs</a:t>
            </a:r>
            <a:r>
              <a:rPr lang="it-IT" sz="2000"/>
              <a:t> </a:t>
            </a:r>
            <a:r>
              <a:rPr lang="it-IT" sz="2000" err="1"/>
              <a:t>entirely</a:t>
            </a:r>
            <a:r>
              <a:rPr lang="it-IT" sz="2000"/>
              <a:t> to the </a:t>
            </a:r>
            <a:r>
              <a:rPr lang="it-IT" sz="2000" b="1"/>
              <a:t>MIT-BH database</a:t>
            </a:r>
          </a:p>
        </p:txBody>
      </p:sp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  <a:ea typeface="+mj-lt"/>
                <a:cs typeface="+mj-lt"/>
              </a:rPr>
              <a:t>FEATURE SELECTION:</a:t>
            </a:r>
            <a:br>
              <a:rPr lang="en-US" dirty="0">
                <a:solidFill>
                  <a:srgbClr val="FFFEFF"/>
                </a:solidFill>
                <a:ea typeface="+mj-lt"/>
                <a:cs typeface="+mj-lt"/>
              </a:rPr>
            </a:br>
            <a:r>
              <a:rPr lang="en-US" dirty="0">
                <a:solidFill>
                  <a:srgbClr val="FFFEFF"/>
                </a:solidFill>
                <a:ea typeface="+mj-lt"/>
                <a:cs typeface="+mj-lt"/>
              </a:rPr>
              <a:t>EXTRACTION 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532280" y="3013822"/>
            <a:ext cx="11249025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b="1" err="1"/>
              <a:t>Wavelets</a:t>
            </a:r>
            <a:r>
              <a:rPr lang="it-IT" b="1"/>
              <a:t>:</a:t>
            </a:r>
            <a:r>
              <a:rPr lang="it-IT"/>
              <a:t>  </a:t>
            </a:r>
          </a:p>
          <a:p>
            <a:r>
              <a:rPr lang="it-IT"/>
              <a:t>The </a:t>
            </a:r>
            <a:r>
              <a:rPr lang="it-IT" err="1"/>
              <a:t>coefficient</a:t>
            </a:r>
            <a:r>
              <a:rPr lang="it-IT"/>
              <a:t> of </a:t>
            </a:r>
            <a:r>
              <a:rPr lang="it-IT" err="1"/>
              <a:t>detail</a:t>
            </a:r>
            <a:r>
              <a:rPr lang="it-IT"/>
              <a:t> and </a:t>
            </a:r>
            <a:r>
              <a:rPr lang="it-IT" err="1"/>
              <a:t>aproximation</a:t>
            </a:r>
            <a:r>
              <a:rPr lang="it-IT"/>
              <a:t> in the </a:t>
            </a:r>
            <a:r>
              <a:rPr lang="it-IT" err="1"/>
              <a:t>level</a:t>
            </a:r>
            <a:r>
              <a:rPr lang="it-IT"/>
              <a:t> 3 </a:t>
            </a:r>
          </a:p>
          <a:p>
            <a:r>
              <a:rPr lang="it-IT"/>
              <a:t>of the decomposition, related to the 0-45 Hz frequency </a:t>
            </a:r>
          </a:p>
          <a:p>
            <a:r>
              <a:rPr lang="it-IT"/>
              <a:t>where </a:t>
            </a:r>
            <a:r>
              <a:rPr lang="it-IT" err="1"/>
              <a:t>most</a:t>
            </a:r>
            <a:r>
              <a:rPr lang="it-IT"/>
              <a:t> of the energy of the </a:t>
            </a:r>
            <a:r>
              <a:rPr lang="it-IT" err="1"/>
              <a:t>signal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located</a:t>
            </a:r>
            <a:endParaRPr lang="it-IT"/>
          </a:p>
          <a:p>
            <a:endParaRPr lang="it-IT"/>
          </a:p>
          <a:p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994" y="3347572"/>
            <a:ext cx="3429000" cy="10480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CasellaDiTesto 9"/>
          <p:cNvSpPr txBox="1"/>
          <p:nvPr/>
        </p:nvSpPr>
        <p:spPr>
          <a:xfrm>
            <a:off x="532276" y="4277432"/>
            <a:ext cx="10544175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b="1"/>
              <a:t>HOS: </a:t>
            </a:r>
            <a:r>
              <a:rPr lang="it-IT"/>
              <a:t> </a:t>
            </a:r>
          </a:p>
          <a:p>
            <a:r>
              <a:rPr lang="it-IT"/>
              <a:t>The union of the </a:t>
            </a:r>
            <a:r>
              <a:rPr lang="it-IT" err="1"/>
              <a:t>kurtosis</a:t>
            </a:r>
            <a:r>
              <a:rPr lang="it-IT"/>
              <a:t> and </a:t>
            </a:r>
            <a:r>
              <a:rPr lang="it-IT" err="1"/>
              <a:t>skewness</a:t>
            </a:r>
            <a:r>
              <a:rPr lang="it-IT"/>
              <a:t> </a:t>
            </a:r>
            <a:r>
              <a:rPr lang="it-IT" err="1"/>
              <a:t>value</a:t>
            </a:r>
            <a:r>
              <a:rPr lang="it-IT"/>
              <a:t> of </a:t>
            </a:r>
            <a:r>
              <a:rPr lang="it-IT" err="1"/>
              <a:t>each</a:t>
            </a:r>
            <a:r>
              <a:rPr lang="it-IT"/>
              <a:t> of the 5 </a:t>
            </a:r>
            <a:r>
              <a:rPr lang="it-IT" err="1"/>
              <a:t>intervals</a:t>
            </a:r>
            <a:r>
              <a:rPr lang="it-IT"/>
              <a:t> </a:t>
            </a:r>
            <a:r>
              <a:rPr lang="it-IT" err="1"/>
              <a:t>dividing</a:t>
            </a:r>
            <a:r>
              <a:rPr lang="it-IT"/>
              <a:t> a beat</a:t>
            </a:r>
          </a:p>
          <a:p>
            <a:endParaRPr lang="it-IT"/>
          </a:p>
          <a:p>
            <a:r>
              <a:rPr lang="it-IT" b="1" err="1"/>
              <a:t>Morphological</a:t>
            </a:r>
            <a:r>
              <a:rPr lang="it-IT" b="1"/>
              <a:t> </a:t>
            </a:r>
            <a:r>
              <a:rPr lang="it-IT" b="1" err="1"/>
              <a:t>Descriptor</a:t>
            </a:r>
            <a:r>
              <a:rPr lang="it-IT" b="1"/>
              <a:t>:</a:t>
            </a:r>
            <a:r>
              <a:rPr lang="it-IT"/>
              <a:t> </a:t>
            </a:r>
          </a:p>
          <a:p>
            <a:r>
              <a:rPr lang="it-IT"/>
              <a:t>Euclidean </a:t>
            </a:r>
            <a:r>
              <a:rPr lang="it-IT" err="1"/>
              <a:t>distance</a:t>
            </a:r>
            <a:r>
              <a:rPr lang="it-IT"/>
              <a:t> </a:t>
            </a:r>
            <a:r>
              <a:rPr lang="it-IT" err="1"/>
              <a:t>between</a:t>
            </a:r>
            <a:r>
              <a:rPr lang="it-IT"/>
              <a:t> the R-</a:t>
            </a:r>
            <a:r>
              <a:rPr lang="it-IT" err="1"/>
              <a:t>peak</a:t>
            </a:r>
            <a:r>
              <a:rPr lang="it-IT"/>
              <a:t> and </a:t>
            </a:r>
            <a:r>
              <a:rPr lang="it-IT" err="1"/>
              <a:t>this</a:t>
            </a:r>
            <a:r>
              <a:rPr lang="it-IT"/>
              <a:t> </a:t>
            </a:r>
            <a:r>
              <a:rPr lang="it-IT" err="1"/>
              <a:t>four</a:t>
            </a:r>
            <a:r>
              <a:rPr lang="it-IT"/>
              <a:t> points in </a:t>
            </a:r>
            <a:r>
              <a:rPr lang="it-IT" err="1"/>
              <a:t>each</a:t>
            </a:r>
            <a:r>
              <a:rPr lang="it-IT"/>
              <a:t> beat: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/>
              <a:t>Max (beat [0,40] 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/>
              <a:t>Min (beat [75,85] 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/>
              <a:t>Min (beat [95,105] 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/>
              <a:t>Max (beat [150,180] )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284" y="5221971"/>
            <a:ext cx="3429000" cy="13359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ECBA3C4-5658-4A09-AEFD-E9591A554933}"/>
              </a:ext>
            </a:extLst>
          </p:cNvPr>
          <p:cNvSpPr txBox="1"/>
          <p:nvPr/>
        </p:nvSpPr>
        <p:spPr>
          <a:xfrm>
            <a:off x="454959" y="1900517"/>
            <a:ext cx="1132204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/>
              <a:t>In </a:t>
            </a:r>
            <a:r>
              <a:rPr lang="it-IT" sz="2000" err="1"/>
              <a:t>order</a:t>
            </a:r>
            <a:r>
              <a:rPr lang="it-IT" sz="2000"/>
              <a:t> to </a:t>
            </a:r>
            <a:r>
              <a:rPr lang="it-IT" sz="2000" err="1"/>
              <a:t>improve</a:t>
            </a:r>
            <a:r>
              <a:rPr lang="it-IT" sz="2000"/>
              <a:t> the </a:t>
            </a:r>
            <a:r>
              <a:rPr lang="it-IT" sz="2000" err="1"/>
              <a:t>classification</a:t>
            </a:r>
            <a:r>
              <a:rPr lang="it-IT" sz="2000"/>
              <a:t> </a:t>
            </a:r>
            <a:r>
              <a:rPr lang="it-IT" sz="2000" err="1"/>
              <a:t>results</a:t>
            </a:r>
            <a:r>
              <a:rPr lang="it-IT" sz="2000"/>
              <a:t>, a features </a:t>
            </a:r>
            <a:r>
              <a:rPr lang="it-IT" sz="2000" err="1"/>
              <a:t>selection</a:t>
            </a:r>
            <a:r>
              <a:rPr lang="it-IT" sz="2000"/>
              <a:t> step </a:t>
            </a:r>
            <a:r>
              <a:rPr lang="it-IT" sz="2000" err="1"/>
              <a:t>is</a:t>
            </a:r>
            <a:r>
              <a:rPr lang="it-IT" sz="2000"/>
              <a:t> </a:t>
            </a:r>
            <a:r>
              <a:rPr lang="it-IT" sz="2000" err="1"/>
              <a:t>provided</a:t>
            </a:r>
            <a:r>
              <a:rPr lang="it-IT" sz="2000"/>
              <a:t>, to </a:t>
            </a:r>
            <a:r>
              <a:rPr lang="it-IT" sz="2000" err="1"/>
              <a:t>avoid</a:t>
            </a:r>
            <a:r>
              <a:rPr lang="it-IT" sz="2000"/>
              <a:t> the </a:t>
            </a:r>
            <a:r>
              <a:rPr lang="it-IT" sz="2000" err="1"/>
              <a:t>curse</a:t>
            </a:r>
            <a:r>
              <a:rPr lang="it-IT" sz="2000"/>
              <a:t> of </a:t>
            </a:r>
            <a:r>
              <a:rPr lang="it-IT" sz="2000" err="1"/>
              <a:t>dimensionality</a:t>
            </a:r>
            <a:r>
              <a:rPr lang="it-IT" sz="2000"/>
              <a:t> and to </a:t>
            </a:r>
            <a:r>
              <a:rPr lang="it-IT" sz="2000" err="1"/>
              <a:t>send</a:t>
            </a:r>
            <a:r>
              <a:rPr lang="it-IT" sz="2000"/>
              <a:t> more </a:t>
            </a:r>
            <a:r>
              <a:rPr lang="it-IT" sz="2000" err="1"/>
              <a:t>significant</a:t>
            </a:r>
            <a:r>
              <a:rPr lang="it-IT" sz="2000"/>
              <a:t> data to the </a:t>
            </a:r>
            <a:r>
              <a:rPr lang="it-IT" sz="2000" err="1"/>
              <a:t>classifiers</a:t>
            </a:r>
            <a:r>
              <a:rPr lang="it-IT" sz="2000"/>
              <a:t>.</a:t>
            </a:r>
          </a:p>
          <a:p>
            <a:pPr algn="ctr"/>
            <a:r>
              <a:rPr lang="it-IT" sz="2000" err="1"/>
              <a:t>Both</a:t>
            </a:r>
            <a:r>
              <a:rPr lang="it-IT" sz="2000"/>
              <a:t> the MLII and V1 data </a:t>
            </a:r>
            <a:r>
              <a:rPr lang="it-IT" sz="2000" err="1"/>
              <a:t>were</a:t>
            </a:r>
            <a:r>
              <a:rPr lang="it-IT" sz="2000"/>
              <a:t> </a:t>
            </a:r>
            <a:r>
              <a:rPr lang="it-IT" sz="2000" err="1"/>
              <a:t>used</a:t>
            </a:r>
            <a:r>
              <a:rPr lang="it-IT" sz="2000"/>
              <a:t> to </a:t>
            </a:r>
            <a:r>
              <a:rPr lang="it-IT" sz="2000" err="1"/>
              <a:t>construct</a:t>
            </a:r>
            <a:r>
              <a:rPr lang="it-IT" sz="2000"/>
              <a:t> </a:t>
            </a:r>
            <a:r>
              <a:rPr lang="it-IT" sz="2000" err="1"/>
              <a:t>each</a:t>
            </a:r>
            <a:r>
              <a:rPr lang="it-IT" sz="2000"/>
              <a:t> features, so the </a:t>
            </a:r>
            <a:r>
              <a:rPr lang="it-IT" sz="2000" err="1"/>
              <a:t>previus</a:t>
            </a:r>
            <a:r>
              <a:rPr lang="it-IT" sz="2000"/>
              <a:t> </a:t>
            </a:r>
            <a:r>
              <a:rPr lang="it-IT" sz="2000" err="1"/>
              <a:t>voting</a:t>
            </a:r>
            <a:r>
              <a:rPr lang="it-IT" sz="2000"/>
              <a:t> strategies </a:t>
            </a:r>
            <a:r>
              <a:rPr lang="it-IT" sz="2000" err="1"/>
              <a:t>has</a:t>
            </a:r>
            <a:r>
              <a:rPr lang="it-IT" sz="2000"/>
              <a:t> </a:t>
            </a:r>
            <a:r>
              <a:rPr lang="it-IT" sz="2000" err="1"/>
              <a:t>been</a:t>
            </a:r>
            <a:r>
              <a:rPr lang="it-IT" sz="2000"/>
              <a:t> </a:t>
            </a:r>
            <a:r>
              <a:rPr lang="it-IT" sz="2000" err="1"/>
              <a:t>removed</a:t>
            </a:r>
            <a:r>
              <a:rPr lang="it-IT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8883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  <a:ea typeface="+mj-lt"/>
                <a:cs typeface="+mj-lt"/>
              </a:rPr>
              <a:t>FEATURE SELECTION:</a:t>
            </a:r>
            <a:br>
              <a:rPr lang="en-US" dirty="0">
                <a:solidFill>
                  <a:srgbClr val="FFFEFF"/>
                </a:solidFill>
                <a:ea typeface="+mj-lt"/>
                <a:cs typeface="+mj-lt"/>
              </a:rPr>
            </a:br>
            <a:r>
              <a:rPr lang="en-US" dirty="0">
                <a:solidFill>
                  <a:srgbClr val="FFFEFF"/>
                </a:solidFill>
                <a:ea typeface="+mj-lt"/>
                <a:cs typeface="+mj-lt"/>
              </a:rPr>
              <a:t>EXTRACTION 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442823" y="1775424"/>
            <a:ext cx="11296650" cy="5478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2000" b="1"/>
              <a:t>Hbf5:</a:t>
            </a:r>
            <a:r>
              <a:rPr lang="it-IT" sz="2000"/>
              <a:t>  </a:t>
            </a:r>
          </a:p>
          <a:p>
            <a:r>
              <a:rPr lang="it-IT" sz="2000"/>
              <a:t>Coefficients, </a:t>
            </a:r>
            <a:r>
              <a:rPr lang="it-IT" sz="2000" err="1"/>
              <a:t>computed</a:t>
            </a:r>
            <a:r>
              <a:rPr lang="it-IT" sz="2000"/>
              <a:t> on </a:t>
            </a:r>
            <a:r>
              <a:rPr lang="it-IT" sz="2000" err="1"/>
              <a:t>each</a:t>
            </a:r>
            <a:r>
              <a:rPr lang="it-IT" sz="2000"/>
              <a:t> beat, of the </a:t>
            </a:r>
            <a:r>
              <a:rPr lang="it-IT" sz="2000" err="1"/>
              <a:t>Hermite</a:t>
            </a:r>
            <a:r>
              <a:rPr lang="it-IT" sz="2000"/>
              <a:t> </a:t>
            </a:r>
            <a:r>
              <a:rPr lang="it-IT" sz="2000" err="1"/>
              <a:t>series</a:t>
            </a:r>
            <a:r>
              <a:rPr lang="it-IT" sz="2000"/>
              <a:t> of degree 3, 4 and 5 </a:t>
            </a:r>
            <a:r>
              <a:rPr lang="it-IT" sz="2000" err="1"/>
              <a:t>that</a:t>
            </a:r>
            <a:r>
              <a:rPr lang="it-IT" sz="2000"/>
              <a:t> are the </a:t>
            </a:r>
            <a:r>
              <a:rPr lang="it-IT" sz="2000" err="1"/>
              <a:t>lest</a:t>
            </a:r>
            <a:r>
              <a:rPr lang="it-IT" sz="2000"/>
              <a:t> </a:t>
            </a:r>
            <a:r>
              <a:rPr lang="it-IT" sz="2000" err="1"/>
              <a:t>fit</a:t>
            </a:r>
            <a:r>
              <a:rPr lang="it-IT" sz="2000"/>
              <a:t> </a:t>
            </a:r>
            <a:r>
              <a:rPr lang="it-IT" sz="2000" err="1"/>
              <a:t>square</a:t>
            </a:r>
            <a:endParaRPr lang="it-IT" sz="200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sz="2000"/>
          </a:p>
          <a:p>
            <a:r>
              <a:rPr lang="it-IT" sz="2000" b="1"/>
              <a:t>RR </a:t>
            </a:r>
            <a:r>
              <a:rPr lang="it-IT" sz="2000" b="1" err="1"/>
              <a:t>intervals</a:t>
            </a:r>
            <a:r>
              <a:rPr lang="it-IT" sz="2000" b="1"/>
              <a:t>:</a:t>
            </a:r>
            <a:r>
              <a:rPr lang="it-IT" sz="2000"/>
              <a:t>  </a:t>
            </a:r>
          </a:p>
          <a:p>
            <a:r>
              <a:rPr lang="it-IT" sz="2000"/>
              <a:t>A descriptor </a:t>
            </a:r>
            <a:r>
              <a:rPr lang="it-IT" sz="2000" err="1"/>
              <a:t>formed</a:t>
            </a:r>
            <a:r>
              <a:rPr lang="it-IT" sz="2000"/>
              <a:t> by 4 values:</a:t>
            </a:r>
          </a:p>
          <a:p>
            <a:endParaRPr lang="it-IT" sz="2000"/>
          </a:p>
          <a:p>
            <a:endParaRPr lang="it-IT" sz="2000"/>
          </a:p>
          <a:p>
            <a:endParaRPr lang="it-IT" sz="2000"/>
          </a:p>
          <a:p>
            <a:endParaRPr lang="it-IT" sz="200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sz="2000" err="1"/>
              <a:t>Pre</a:t>
            </a:r>
            <a:r>
              <a:rPr lang="it-IT" sz="2000"/>
              <a:t>-RR:  </a:t>
            </a:r>
            <a:r>
              <a:rPr lang="it-IT" sz="2000" err="1"/>
              <a:t>distance</a:t>
            </a:r>
            <a:r>
              <a:rPr lang="it-IT" sz="2000"/>
              <a:t> </a:t>
            </a:r>
            <a:r>
              <a:rPr lang="it-IT" sz="2000" err="1"/>
              <a:t>between</a:t>
            </a:r>
            <a:r>
              <a:rPr lang="it-IT" sz="2000"/>
              <a:t> the </a:t>
            </a:r>
            <a:r>
              <a:rPr lang="it-IT" sz="2000" err="1"/>
              <a:t>actual</a:t>
            </a:r>
            <a:r>
              <a:rPr lang="it-IT" sz="2000"/>
              <a:t> beat and the </a:t>
            </a:r>
            <a:r>
              <a:rPr lang="it-IT" sz="2000" err="1"/>
              <a:t>previous</a:t>
            </a:r>
            <a:r>
              <a:rPr lang="it-IT" sz="2000"/>
              <a:t> one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sz="2000"/>
              <a:t>Post-RR:  </a:t>
            </a:r>
            <a:r>
              <a:rPr lang="it-IT" sz="2000" err="1"/>
              <a:t>distance</a:t>
            </a:r>
            <a:r>
              <a:rPr lang="it-IT" sz="2000"/>
              <a:t> </a:t>
            </a:r>
            <a:r>
              <a:rPr lang="it-IT" sz="2000" err="1"/>
              <a:t>between</a:t>
            </a:r>
            <a:r>
              <a:rPr lang="it-IT" sz="2000"/>
              <a:t> the </a:t>
            </a:r>
            <a:r>
              <a:rPr lang="it-IT" sz="2000" err="1"/>
              <a:t>actual</a:t>
            </a:r>
            <a:r>
              <a:rPr lang="it-IT" sz="2000"/>
              <a:t> beat and the </a:t>
            </a:r>
            <a:r>
              <a:rPr lang="it-IT" sz="2000" err="1"/>
              <a:t>next</a:t>
            </a:r>
            <a:r>
              <a:rPr lang="it-IT" sz="2000"/>
              <a:t> one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sz="2000"/>
              <a:t>Local-RR:  </a:t>
            </a:r>
            <a:r>
              <a:rPr lang="it-IT" sz="2000" err="1"/>
              <a:t>average</a:t>
            </a:r>
            <a:r>
              <a:rPr lang="it-IT" sz="2000"/>
              <a:t> of the 10 </a:t>
            </a:r>
            <a:r>
              <a:rPr lang="it-IT" sz="2000" err="1"/>
              <a:t>previous</a:t>
            </a:r>
            <a:r>
              <a:rPr lang="it-IT" sz="2000"/>
              <a:t> </a:t>
            </a:r>
            <a:r>
              <a:rPr lang="it-IT" sz="2000" err="1"/>
              <a:t>Pre</a:t>
            </a:r>
            <a:r>
              <a:rPr lang="it-IT" sz="2000"/>
              <a:t>-RR </a:t>
            </a:r>
            <a:r>
              <a:rPr lang="it-IT" sz="2000" err="1"/>
              <a:t>values</a:t>
            </a:r>
            <a:endParaRPr lang="it-IT" sz="200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sz="2000"/>
              <a:t>Global-RR: </a:t>
            </a:r>
            <a:r>
              <a:rPr lang="it-IT" sz="2000" err="1"/>
              <a:t>average</a:t>
            </a:r>
            <a:r>
              <a:rPr lang="it-IT" sz="2000"/>
              <a:t> of the </a:t>
            </a:r>
            <a:r>
              <a:rPr lang="it-IT" sz="2000" err="1"/>
              <a:t>previous</a:t>
            </a:r>
            <a:r>
              <a:rPr lang="it-IT" sz="2000"/>
              <a:t> </a:t>
            </a:r>
            <a:r>
              <a:rPr lang="it-IT" sz="2000" err="1"/>
              <a:t>Pre</a:t>
            </a:r>
            <a:r>
              <a:rPr lang="it-IT" sz="2000"/>
              <a:t>-RR </a:t>
            </a:r>
            <a:r>
              <a:rPr lang="it-IT" sz="2000" err="1"/>
              <a:t>values</a:t>
            </a:r>
            <a:r>
              <a:rPr lang="it-IT" sz="2000"/>
              <a:t> </a:t>
            </a:r>
            <a:r>
              <a:rPr lang="it-IT" sz="2000" err="1"/>
              <a:t>produced</a:t>
            </a:r>
            <a:r>
              <a:rPr lang="it-IT" sz="2000"/>
              <a:t> in the last 20 minutes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it-IT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it-IT"/>
          </a:p>
          <a:p>
            <a:pPr lvl="1"/>
            <a:endParaRPr lang="it-IT"/>
          </a:p>
          <a:p>
            <a:pPr lvl="1"/>
            <a:endParaRPr lang="it-IT"/>
          </a:p>
          <a:p>
            <a:pPr lvl="1"/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442823" y="5790011"/>
            <a:ext cx="1129665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2000" b="1"/>
              <a:t>LBP:</a:t>
            </a:r>
            <a:r>
              <a:rPr lang="it-IT" sz="2000"/>
              <a:t> </a:t>
            </a:r>
          </a:p>
          <a:p>
            <a:r>
              <a:rPr lang="it-IT" sz="2000"/>
              <a:t>For </a:t>
            </a:r>
            <a:r>
              <a:rPr lang="it-IT" sz="2000" err="1"/>
              <a:t>each</a:t>
            </a:r>
            <a:r>
              <a:rPr lang="it-IT" sz="2000"/>
              <a:t> data point in a beat, a </a:t>
            </a:r>
            <a:r>
              <a:rPr lang="it-IT" sz="2000" err="1"/>
              <a:t>binary</a:t>
            </a:r>
            <a:r>
              <a:rPr lang="it-IT" sz="2000"/>
              <a:t> code </a:t>
            </a:r>
            <a:r>
              <a:rPr lang="it-IT" sz="2000" err="1"/>
              <a:t>is</a:t>
            </a:r>
            <a:r>
              <a:rPr lang="it-IT" sz="2000"/>
              <a:t> </a:t>
            </a:r>
            <a:r>
              <a:rPr lang="it-IT" sz="2000" err="1"/>
              <a:t>produced</a:t>
            </a:r>
            <a:r>
              <a:rPr lang="it-IT" sz="2000"/>
              <a:t> by the </a:t>
            </a:r>
            <a:r>
              <a:rPr lang="it-IT" sz="2000" err="1"/>
              <a:t>comparison</a:t>
            </a:r>
            <a:r>
              <a:rPr lang="it-IT" sz="2000"/>
              <a:t> of </a:t>
            </a:r>
            <a:r>
              <a:rPr lang="it-IT" sz="2000" err="1"/>
              <a:t>its</a:t>
            </a:r>
            <a:r>
              <a:rPr lang="it-IT" sz="2000"/>
              <a:t> </a:t>
            </a:r>
            <a:r>
              <a:rPr lang="it-IT" sz="2000" err="1"/>
              <a:t>value</a:t>
            </a:r>
            <a:r>
              <a:rPr lang="it-IT" sz="2000"/>
              <a:t> with the </a:t>
            </a:r>
            <a:r>
              <a:rPr lang="it-IT" sz="2000" err="1"/>
              <a:t>value</a:t>
            </a:r>
            <a:r>
              <a:rPr lang="it-IT" sz="2000"/>
              <a:t> of </a:t>
            </a:r>
            <a:r>
              <a:rPr lang="it-IT" sz="2000" err="1"/>
              <a:t>its</a:t>
            </a:r>
            <a:r>
              <a:rPr lang="it-IT" sz="2000"/>
              <a:t> </a:t>
            </a:r>
            <a:r>
              <a:rPr lang="it-IT" sz="2000" err="1"/>
              <a:t>neighbours</a:t>
            </a:r>
            <a:r>
              <a:rPr lang="it-IT" sz="2000"/>
              <a:t>. </a:t>
            </a:r>
            <a:r>
              <a:rPr lang="it-IT" sz="2000" err="1"/>
              <a:t>Then</a:t>
            </a:r>
            <a:r>
              <a:rPr lang="it-IT" sz="2000"/>
              <a:t>, an </a:t>
            </a:r>
            <a:r>
              <a:rPr lang="it-IT" sz="2000" err="1"/>
              <a:t>histogram</a:t>
            </a:r>
            <a:r>
              <a:rPr lang="it-IT" sz="2000"/>
              <a:t> </a:t>
            </a:r>
            <a:r>
              <a:rPr lang="it-IT" sz="2000" err="1"/>
              <a:t>that</a:t>
            </a:r>
            <a:r>
              <a:rPr lang="it-IT" sz="2000"/>
              <a:t> </a:t>
            </a:r>
            <a:r>
              <a:rPr lang="it-IT" sz="2000" err="1"/>
              <a:t>contains</a:t>
            </a:r>
            <a:r>
              <a:rPr lang="it-IT" sz="2000"/>
              <a:t> the frequency of </a:t>
            </a:r>
            <a:r>
              <a:rPr lang="it-IT" sz="2000" err="1"/>
              <a:t>each</a:t>
            </a:r>
            <a:r>
              <a:rPr lang="it-IT" sz="2000"/>
              <a:t> </a:t>
            </a:r>
            <a:r>
              <a:rPr lang="it-IT" sz="2000" err="1"/>
              <a:t>binary</a:t>
            </a:r>
            <a:r>
              <a:rPr lang="it-IT" sz="2000"/>
              <a:t> pattern </a:t>
            </a:r>
            <a:r>
              <a:rPr lang="it-IT" sz="2000" err="1"/>
              <a:t>is</a:t>
            </a:r>
            <a:r>
              <a:rPr lang="it-IT" sz="2000"/>
              <a:t> </a:t>
            </a:r>
            <a:r>
              <a:rPr lang="it-IT" sz="2000" err="1"/>
              <a:t>built</a:t>
            </a:r>
            <a:endParaRPr lang="it-IT" sz="200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515" y="3478706"/>
            <a:ext cx="9612522" cy="9472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6717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Feature SELECTION:</a:t>
            </a:r>
            <a:br>
              <a:rPr lang="en-US" dirty="0">
                <a:solidFill>
                  <a:srgbClr val="FFFEFF"/>
                </a:solidFill>
              </a:rPr>
            </a:br>
            <a:r>
              <a:rPr lang="en-US" dirty="0">
                <a:solidFill>
                  <a:srgbClr val="FFFEFF"/>
                </a:solidFill>
              </a:rPr>
              <a:t>EXTRACTION </a:t>
            </a:r>
            <a:endParaRPr lang="en-US">
              <a:solidFill>
                <a:srgbClr val="FFFEFF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36692" y="1841761"/>
            <a:ext cx="11325584" cy="47089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it-IT" sz="2000" dirty="0"/>
              <a:t>For </a:t>
            </a:r>
            <a:r>
              <a:rPr lang="it-IT" sz="2000" dirty="0" err="1"/>
              <a:t>each</a:t>
            </a:r>
            <a:r>
              <a:rPr lang="it-IT" sz="2000" dirty="0"/>
              <a:t> beat </a:t>
            </a:r>
            <a:r>
              <a:rPr lang="it-IT" sz="2000" dirty="0" err="1"/>
              <a:t>there</a:t>
            </a:r>
            <a:r>
              <a:rPr lang="it-IT" sz="2000" dirty="0"/>
              <a:t> are </a:t>
            </a:r>
            <a:r>
              <a:rPr lang="it-IT" sz="2000" dirty="0" err="1"/>
              <a:t>calculate</a:t>
            </a:r>
            <a:r>
              <a:rPr lang="it-IT" sz="2000" dirty="0"/>
              <a:t> a </a:t>
            </a:r>
            <a:r>
              <a:rPr lang="it-IT" sz="2000" dirty="0" err="1"/>
              <a:t>number</a:t>
            </a:r>
            <a:r>
              <a:rPr lang="it-IT" sz="2000" dirty="0"/>
              <a:t> of </a:t>
            </a:r>
            <a:r>
              <a:rPr lang="it-IT" sz="2000" b="1" dirty="0"/>
              <a:t>72 </a:t>
            </a:r>
            <a:r>
              <a:rPr lang="it-IT" sz="2000" b="1" dirty="0" err="1"/>
              <a:t>values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represent</a:t>
            </a:r>
            <a:r>
              <a:rPr lang="it-IT" sz="2000" dirty="0"/>
              <a:t> the sum of </a:t>
            </a:r>
            <a:r>
              <a:rPr lang="it-IT" sz="2000" dirty="0" err="1"/>
              <a:t>all</a:t>
            </a:r>
            <a:r>
              <a:rPr lang="it-IT" sz="2000" dirty="0"/>
              <a:t> the </a:t>
            </a:r>
            <a:r>
              <a:rPr lang="it-IT" sz="2000" dirty="0" err="1"/>
              <a:t>values</a:t>
            </a:r>
            <a:r>
              <a:rPr lang="it-IT" sz="2000" dirty="0"/>
              <a:t> </a:t>
            </a:r>
            <a:r>
              <a:rPr lang="it-IT" sz="2000" dirty="0" err="1"/>
              <a:t>calculated</a:t>
            </a:r>
            <a:r>
              <a:rPr lang="it-IT" sz="2000" dirty="0"/>
              <a:t> for </a:t>
            </a:r>
            <a:r>
              <a:rPr lang="it-IT" sz="2000" dirty="0" err="1"/>
              <a:t>each</a:t>
            </a:r>
            <a:r>
              <a:rPr lang="it-IT" sz="2000" dirty="0"/>
              <a:t> features.</a:t>
            </a:r>
          </a:p>
          <a:p>
            <a:r>
              <a:rPr lang="it-IT" sz="2000" dirty="0"/>
              <a:t>So </a:t>
            </a:r>
            <a:r>
              <a:rPr lang="it-IT" sz="2000" b="1" dirty="0"/>
              <a:t>from 360 </a:t>
            </a:r>
            <a:r>
              <a:rPr lang="it-IT" sz="2000" b="1" dirty="0" err="1"/>
              <a:t>attributes</a:t>
            </a:r>
            <a:r>
              <a:rPr lang="it-IT" sz="2000" b="1" dirty="0"/>
              <a:t> for beat, with the features </a:t>
            </a:r>
            <a:r>
              <a:rPr lang="it-IT" sz="2000" b="1" dirty="0" err="1"/>
              <a:t>calculation</a:t>
            </a:r>
            <a:r>
              <a:rPr lang="it-IT" sz="2000" b="1" dirty="0"/>
              <a:t> </a:t>
            </a:r>
            <a:r>
              <a:rPr lang="it-IT" sz="2000" b="1" dirty="0" err="1"/>
              <a:t>it</a:t>
            </a:r>
            <a:r>
              <a:rPr lang="it-IT" sz="2000" b="1" dirty="0"/>
              <a:t> </a:t>
            </a:r>
            <a:r>
              <a:rPr lang="it-IT" sz="2000" b="1" dirty="0" err="1"/>
              <a:t>is</a:t>
            </a:r>
            <a:r>
              <a:rPr lang="it-IT" sz="2000" b="1" dirty="0"/>
              <a:t> </a:t>
            </a:r>
            <a:r>
              <a:rPr lang="it-IT" sz="2000" b="1" dirty="0" err="1"/>
              <a:t>passed</a:t>
            </a:r>
            <a:r>
              <a:rPr lang="it-IT" sz="2000" b="1" dirty="0"/>
              <a:t> to 72 </a:t>
            </a:r>
            <a:r>
              <a:rPr lang="it-IT" sz="2000" b="1" dirty="0" err="1"/>
              <a:t>values</a:t>
            </a:r>
            <a:r>
              <a:rPr lang="it-IT" sz="2000" dirty="0"/>
              <a:t>.</a:t>
            </a:r>
          </a:p>
          <a:p>
            <a:endParaRPr lang="it-IT" sz="2000"/>
          </a:p>
          <a:p>
            <a:endParaRPr lang="it-IT" sz="2000"/>
          </a:p>
          <a:p>
            <a:endParaRPr lang="it-IT" sz="2000"/>
          </a:p>
          <a:p>
            <a:endParaRPr lang="it-IT" sz="2000"/>
          </a:p>
          <a:p>
            <a:endParaRPr lang="it-IT" sz="2000"/>
          </a:p>
          <a:p>
            <a:r>
              <a:rPr lang="it-IT" sz="2000" dirty="0"/>
              <a:t>A feature </a:t>
            </a:r>
            <a:r>
              <a:rPr lang="it-IT" sz="2000" dirty="0" err="1"/>
              <a:t>selection</a:t>
            </a:r>
            <a:r>
              <a:rPr lang="it-IT" sz="2000" dirty="0"/>
              <a:t> </a:t>
            </a:r>
            <a:r>
              <a:rPr lang="it-IT" sz="2000" dirty="0" err="1"/>
              <a:t>phase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decrease</a:t>
            </a:r>
            <a:r>
              <a:rPr lang="it-IT" sz="2000" dirty="0"/>
              <a:t> </a:t>
            </a:r>
            <a:r>
              <a:rPr lang="it-IT" sz="2000" dirty="0" err="1"/>
              <a:t>again</a:t>
            </a:r>
            <a:r>
              <a:rPr lang="it-IT" sz="2000" dirty="0"/>
              <a:t> the </a:t>
            </a:r>
            <a:r>
              <a:rPr lang="it-IT" sz="2000" dirty="0" err="1"/>
              <a:t>number</a:t>
            </a:r>
            <a:r>
              <a:rPr lang="it-IT" sz="2000" dirty="0"/>
              <a:t> of data </a:t>
            </a:r>
            <a:r>
              <a:rPr lang="it-IT" sz="2000" dirty="0" err="1"/>
              <a:t>necessary</a:t>
            </a:r>
            <a:r>
              <a:rPr lang="it-IT" sz="2000" dirty="0"/>
              <a:t> to do the </a:t>
            </a:r>
            <a:r>
              <a:rPr lang="it-IT" sz="2000" dirty="0" err="1"/>
              <a:t>classification</a:t>
            </a:r>
            <a:r>
              <a:rPr lang="it-IT" sz="2000" dirty="0"/>
              <a:t>.</a:t>
            </a:r>
          </a:p>
          <a:p>
            <a:r>
              <a:rPr lang="it-IT" sz="2000" dirty="0">
                <a:ea typeface="+mn-lt"/>
                <a:cs typeface="+mn-lt"/>
              </a:rPr>
              <a:t>Two </a:t>
            </a:r>
            <a:r>
              <a:rPr lang="it-IT" sz="2000">
                <a:ea typeface="+mn-lt"/>
                <a:cs typeface="+mn-lt"/>
              </a:rPr>
              <a:t>features selection method are used:</a:t>
            </a:r>
          </a:p>
          <a:p>
            <a:pPr marL="914400" lvl="1" indent="-457200">
              <a:buFont typeface="Wingdings,Sans-Serif"/>
              <a:buChar char="§"/>
            </a:pPr>
            <a:r>
              <a:rPr lang="it-IT" sz="2000" b="1" dirty="0">
                <a:ea typeface="+mn-lt"/>
                <a:cs typeface="+mn-lt"/>
              </a:rPr>
              <a:t>Info-gain</a:t>
            </a:r>
            <a:endParaRPr lang="it-IT" sz="2000" dirty="0">
              <a:ea typeface="+mn-lt"/>
              <a:cs typeface="+mn-lt"/>
            </a:endParaRPr>
          </a:p>
          <a:p>
            <a:pPr marL="914400" lvl="1" indent="-457200">
              <a:buFont typeface="Wingdings,Sans-Serif"/>
              <a:buChar char="§"/>
            </a:pPr>
            <a:r>
              <a:rPr lang="it-IT" sz="2000" b="1" dirty="0">
                <a:ea typeface="+mn-lt"/>
                <a:cs typeface="+mn-lt"/>
              </a:rPr>
              <a:t>F-</a:t>
            </a:r>
            <a:r>
              <a:rPr lang="it-IT" sz="2000" b="1" dirty="0" err="1">
                <a:ea typeface="+mn-lt"/>
                <a:cs typeface="+mn-lt"/>
              </a:rPr>
              <a:t>value</a:t>
            </a:r>
            <a:r>
              <a:rPr lang="it-IT" sz="2000" b="1" dirty="0">
                <a:ea typeface="+mn-lt"/>
                <a:cs typeface="+mn-lt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r>
              <a:rPr lang="it-IT" sz="2000" dirty="0">
                <a:ea typeface="+mn-lt"/>
                <a:cs typeface="+mn-lt"/>
              </a:rPr>
              <a:t>For </a:t>
            </a:r>
            <a:r>
              <a:rPr lang="it-IT" sz="2000" err="1">
                <a:ea typeface="+mn-lt"/>
                <a:cs typeface="+mn-lt"/>
              </a:rPr>
              <a:t>each</a:t>
            </a:r>
            <a:r>
              <a:rPr lang="it-IT" sz="2000" dirty="0">
                <a:ea typeface="+mn-lt"/>
                <a:cs typeface="+mn-lt"/>
              </a:rPr>
              <a:t> method a </a:t>
            </a:r>
            <a:r>
              <a:rPr lang="it-IT" sz="2000" err="1">
                <a:ea typeface="+mn-lt"/>
                <a:cs typeface="+mn-lt"/>
              </a:rPr>
              <a:t>classification</a:t>
            </a:r>
            <a:r>
              <a:rPr lang="it-IT" sz="2000" dirty="0">
                <a:ea typeface="+mn-lt"/>
                <a:cs typeface="+mn-lt"/>
              </a:rPr>
              <a:t> model </a:t>
            </a:r>
            <a:r>
              <a:rPr lang="it-IT" sz="2000" err="1">
                <a:ea typeface="+mn-lt"/>
                <a:cs typeface="+mn-lt"/>
              </a:rPr>
              <a:t>is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trained</a:t>
            </a:r>
            <a:r>
              <a:rPr lang="it-IT" sz="2000" dirty="0">
                <a:ea typeface="+mn-lt"/>
                <a:cs typeface="+mn-lt"/>
              </a:rPr>
              <a:t>, </a:t>
            </a:r>
            <a:r>
              <a:rPr lang="it-IT" sz="2000" err="1">
                <a:ea typeface="+mn-lt"/>
                <a:cs typeface="+mn-lt"/>
              </a:rPr>
              <a:t>using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each</a:t>
            </a:r>
            <a:r>
              <a:rPr lang="it-IT" sz="2000" dirty="0">
                <a:ea typeface="+mn-lt"/>
                <a:cs typeface="+mn-lt"/>
              </a:rPr>
              <a:t> time </a:t>
            </a:r>
            <a:r>
              <a:rPr lang="it-IT" sz="2000" err="1">
                <a:ea typeface="+mn-lt"/>
                <a:cs typeface="+mn-lt"/>
              </a:rPr>
              <a:t>different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number</a:t>
            </a:r>
            <a:r>
              <a:rPr lang="it-IT" sz="2000" dirty="0">
                <a:ea typeface="+mn-lt"/>
                <a:cs typeface="+mn-lt"/>
              </a:rPr>
              <a:t> of features in </a:t>
            </a:r>
            <a:r>
              <a:rPr lang="it-IT" sz="2000" err="1">
                <a:ea typeface="+mn-lt"/>
                <a:cs typeface="+mn-lt"/>
              </a:rPr>
              <a:t>order</a:t>
            </a:r>
            <a:r>
              <a:rPr lang="it-IT" sz="2000" dirty="0">
                <a:ea typeface="+mn-lt"/>
                <a:cs typeface="+mn-lt"/>
              </a:rPr>
              <a:t> to </a:t>
            </a:r>
            <a:r>
              <a:rPr lang="it-IT" sz="2000" err="1">
                <a:ea typeface="+mn-lt"/>
                <a:cs typeface="+mn-lt"/>
              </a:rPr>
              <a:t>find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>
                <a:ea typeface="+mn-lt"/>
                <a:cs typeface="+mn-lt"/>
              </a:rPr>
              <a:t>the best solution.</a:t>
            </a:r>
            <a:endParaRPr lang="it-IT" sz="2000" b="1">
              <a:ea typeface="+mn-lt"/>
              <a:cs typeface="+mn-lt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BDF5005-4A84-4137-8FA3-B12DBD2DFEED}"/>
              </a:ext>
            </a:extLst>
          </p:cNvPr>
          <p:cNvSpPr/>
          <p:nvPr/>
        </p:nvSpPr>
        <p:spPr>
          <a:xfrm>
            <a:off x="3146444" y="3084915"/>
            <a:ext cx="1781735" cy="54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BEAT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CF07CC-3603-499B-9F33-DFBD2E295B6D}"/>
              </a:ext>
            </a:extLst>
          </p:cNvPr>
          <p:cNvSpPr txBox="1"/>
          <p:nvPr/>
        </p:nvSpPr>
        <p:spPr>
          <a:xfrm>
            <a:off x="3260183" y="3736537"/>
            <a:ext cx="15553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i="1"/>
              <a:t>360 </a:t>
            </a:r>
            <a:r>
              <a:rPr lang="it-IT" i="1" err="1"/>
              <a:t>attributes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E5A4466-06CD-4365-AB0D-BA3699FF678F}"/>
              </a:ext>
            </a:extLst>
          </p:cNvPr>
          <p:cNvSpPr/>
          <p:nvPr/>
        </p:nvSpPr>
        <p:spPr>
          <a:xfrm>
            <a:off x="7214178" y="3084915"/>
            <a:ext cx="1781735" cy="54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BEAT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DBA5EDA-8A1A-400C-B0C3-61EAC18D3EE5}"/>
              </a:ext>
            </a:extLst>
          </p:cNvPr>
          <p:cNvSpPr txBox="1"/>
          <p:nvPr/>
        </p:nvSpPr>
        <p:spPr>
          <a:xfrm>
            <a:off x="7395151" y="3736537"/>
            <a:ext cx="142090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i="1"/>
              <a:t>72 </a:t>
            </a:r>
            <a:r>
              <a:rPr lang="it-IT" i="1" err="1"/>
              <a:t>attributes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D0EC68A7-AAEC-44B5-A0B9-1003C4FE5AEE}"/>
              </a:ext>
            </a:extLst>
          </p:cNvPr>
          <p:cNvSpPr/>
          <p:nvPr/>
        </p:nvSpPr>
        <p:spPr>
          <a:xfrm>
            <a:off x="5562924" y="3395050"/>
            <a:ext cx="974911" cy="481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9B01128-1A5F-4464-BD83-13827D35FF79}"/>
              </a:ext>
            </a:extLst>
          </p:cNvPr>
          <p:cNvSpPr txBox="1"/>
          <p:nvPr/>
        </p:nvSpPr>
        <p:spPr>
          <a:xfrm>
            <a:off x="5327669" y="3080993"/>
            <a:ext cx="143211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/>
              <a:t>Features </a:t>
            </a:r>
            <a:r>
              <a:rPr lang="it-IT" sz="1200" err="1"/>
              <a:t>calculation</a:t>
            </a:r>
            <a:endParaRPr lang="it-IT" sz="1200"/>
          </a:p>
        </p:txBody>
      </p:sp>
    </p:spTree>
    <p:extLst>
      <p:ext uri="{BB962C8B-B14F-4D97-AF65-F5344CB8AC3E}">
        <p14:creationId xmlns:p14="http://schemas.microsoft.com/office/powerpoint/2010/main" val="429581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160D5D-1529-4FC3-ADBC-2A4D070320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CLASSIFICATION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B25351E-57EF-4AC4-9BC5-458E33272E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TRAIN MODELS WITH FEATURES AS input data</a:t>
            </a:r>
          </a:p>
        </p:txBody>
      </p:sp>
    </p:spTree>
    <p:extLst>
      <p:ext uri="{BB962C8B-B14F-4D97-AF65-F5344CB8AC3E}">
        <p14:creationId xmlns:p14="http://schemas.microsoft.com/office/powerpoint/2010/main" val="2092316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4A9C48-2B52-46D4-8FBE-7614137B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CLASSIFICATION:</a:t>
            </a:r>
            <a:br>
              <a:rPr lang="it-IT" dirty="0"/>
            </a:br>
            <a:r>
              <a:rPr lang="it-IT" dirty="0"/>
              <a:t>Data Mining FLOW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4D2D95E-29FA-47C5-8EBD-2000283C955D}"/>
              </a:ext>
            </a:extLst>
          </p:cNvPr>
          <p:cNvSpPr/>
          <p:nvPr/>
        </p:nvSpPr>
        <p:spPr>
          <a:xfrm>
            <a:off x="811813" y="2651695"/>
            <a:ext cx="2289805" cy="740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DATABASE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C66C70BA-9CA1-4B6A-9653-DB8269FC6097}"/>
              </a:ext>
            </a:extLst>
          </p:cNvPr>
          <p:cNvSpPr/>
          <p:nvPr/>
        </p:nvSpPr>
        <p:spPr>
          <a:xfrm>
            <a:off x="3652056" y="2823605"/>
            <a:ext cx="672353" cy="403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F078F5D-4B69-4443-B7A2-91F76B01BC5C}"/>
              </a:ext>
            </a:extLst>
          </p:cNvPr>
          <p:cNvSpPr/>
          <p:nvPr/>
        </p:nvSpPr>
        <p:spPr>
          <a:xfrm>
            <a:off x="4704482" y="2694827"/>
            <a:ext cx="2468886" cy="740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PREPROCESSING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5D463AC-6998-449A-9E38-336412E9E6BF}"/>
              </a:ext>
            </a:extLst>
          </p:cNvPr>
          <p:cNvSpPr/>
          <p:nvPr/>
        </p:nvSpPr>
        <p:spPr>
          <a:xfrm>
            <a:off x="8582986" y="2694826"/>
            <a:ext cx="2353868" cy="740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FEATURES SELECTION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79D90A8-9A0E-44D2-A7D1-D73E139C3FD9}"/>
              </a:ext>
            </a:extLst>
          </p:cNvPr>
          <p:cNvSpPr/>
          <p:nvPr/>
        </p:nvSpPr>
        <p:spPr>
          <a:xfrm>
            <a:off x="8589326" y="4985264"/>
            <a:ext cx="2353869" cy="755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i="1" cap="all">
                <a:ea typeface="+mn-lt"/>
                <a:cs typeface="+mn-lt"/>
              </a:rPr>
              <a:t>NORMALIZATION 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DF879AC-2FB5-4CC2-92F0-6F975A96B19C}"/>
              </a:ext>
            </a:extLst>
          </p:cNvPr>
          <p:cNvSpPr/>
          <p:nvPr/>
        </p:nvSpPr>
        <p:spPr>
          <a:xfrm>
            <a:off x="4710825" y="4975750"/>
            <a:ext cx="2475440" cy="750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700" i="1"/>
              <a:t>OVERSAMPLING</a:t>
            </a:r>
            <a:endParaRPr lang="it-IT" sz="1700" i="1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67A5D7D-BCC1-4C16-AF5C-28ED708F7816}"/>
              </a:ext>
            </a:extLst>
          </p:cNvPr>
          <p:cNvSpPr/>
          <p:nvPr/>
        </p:nvSpPr>
        <p:spPr>
          <a:xfrm>
            <a:off x="811811" y="4970889"/>
            <a:ext cx="2296359" cy="755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700"/>
              <a:t>CLASSIFICATION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1FC5D4A9-AF11-446D-858B-8C66F9B93439}"/>
              </a:ext>
            </a:extLst>
          </p:cNvPr>
          <p:cNvSpPr/>
          <p:nvPr/>
        </p:nvSpPr>
        <p:spPr>
          <a:xfrm>
            <a:off x="7608789" y="2869906"/>
            <a:ext cx="672353" cy="403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8EDDE135-10B3-40A9-8140-AED165FC2CA1}"/>
              </a:ext>
            </a:extLst>
          </p:cNvPr>
          <p:cNvSpPr/>
          <p:nvPr/>
        </p:nvSpPr>
        <p:spPr>
          <a:xfrm rot="5340000">
            <a:off x="9428160" y="4106995"/>
            <a:ext cx="672353" cy="403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C5D2661D-5ACB-4C63-999B-2F5C586C693C}"/>
              </a:ext>
            </a:extLst>
          </p:cNvPr>
          <p:cNvSpPr/>
          <p:nvPr/>
        </p:nvSpPr>
        <p:spPr>
          <a:xfrm rot="10740000">
            <a:off x="7557623" y="5145969"/>
            <a:ext cx="672353" cy="403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Freccia a destra 26">
            <a:extLst>
              <a:ext uri="{FF2B5EF4-FFF2-40B4-BE49-F238E27FC236}">
                <a16:creationId xmlns:a16="http://schemas.microsoft.com/office/drawing/2014/main" id="{A3B62C9C-2AE9-4A56-A14A-2A67757CE882}"/>
              </a:ext>
            </a:extLst>
          </p:cNvPr>
          <p:cNvSpPr/>
          <p:nvPr/>
        </p:nvSpPr>
        <p:spPr>
          <a:xfrm rot="10800000">
            <a:off x="3658399" y="5145971"/>
            <a:ext cx="672353" cy="403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753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III - MODELS EVALUATION WITH FEATURES (1/2) - Info Gain</a:t>
            </a:r>
          </a:p>
        </p:txBody>
      </p:sp>
      <p:pic>
        <p:nvPicPr>
          <p:cNvPr id="6" name="Immagine 6" descr="Immagine che contiene stazionario, matita&#10;&#10;Descrizione generata con affidabilità molto elevata">
            <a:extLst>
              <a:ext uri="{FF2B5EF4-FFF2-40B4-BE49-F238E27FC236}">
                <a16:creationId xmlns:a16="http://schemas.microsoft.com/office/drawing/2014/main" id="{ECEDB483-9350-406C-BA8A-662268079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531" y="3178648"/>
            <a:ext cx="3485661" cy="2055344"/>
          </a:xfrm>
          <a:prstGeom prst="rect">
            <a:avLst/>
          </a:prstGeom>
          <a:ln>
            <a:solidFill>
              <a:schemeClr val="tx1"/>
            </a:solidFill>
            <a:prstDash val="solid"/>
          </a:ln>
        </p:spPr>
      </p:pic>
      <p:pic>
        <p:nvPicPr>
          <p:cNvPr id="9" name="Immagine 9" descr="Immagine che contiene screenshot, disegnando&#10;&#10;Descrizione generata con affidabilità molto elevata">
            <a:extLst>
              <a:ext uri="{FF2B5EF4-FFF2-40B4-BE49-F238E27FC236}">
                <a16:creationId xmlns:a16="http://schemas.microsoft.com/office/drawing/2014/main" id="{3BECFCA7-8E3D-4F61-90DE-F03651BB4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059" y="3181681"/>
            <a:ext cx="3417276" cy="20446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Immagine 10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F233F503-589A-4D4F-BF9A-572B68CEE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54" y="3181060"/>
            <a:ext cx="3418609" cy="20458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814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III - MODELS EVALUATION WITH FEATURES (2/2) – </a:t>
            </a:r>
            <a:r>
              <a:rPr lang="en-US" err="1">
                <a:solidFill>
                  <a:srgbClr val="FFFEFF"/>
                </a:solidFill>
              </a:rPr>
              <a:t>InFO</a:t>
            </a:r>
            <a:r>
              <a:rPr lang="en-US" dirty="0">
                <a:solidFill>
                  <a:srgbClr val="FFFEFF"/>
                </a:solidFill>
              </a:rPr>
              <a:t> GAIN</a:t>
            </a:r>
          </a:p>
        </p:txBody>
      </p:sp>
      <p:pic>
        <p:nvPicPr>
          <p:cNvPr id="10" name="Immagine 10" descr="Immagine che contiene stazionario, matita&#10;&#10;Descrizione generata con affidabilità molto elevata">
            <a:extLst>
              <a:ext uri="{FF2B5EF4-FFF2-40B4-BE49-F238E27FC236}">
                <a16:creationId xmlns:a16="http://schemas.microsoft.com/office/drawing/2014/main" id="{F38AA4C4-3886-49BC-B320-6E053AF7D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2081003"/>
            <a:ext cx="2743200" cy="20707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Immagine 12" descr="Immagine che contiene stazionario, matita&#10;&#10;Descrizione generata con affidabilità molto elevata">
            <a:extLst>
              <a:ext uri="{FF2B5EF4-FFF2-40B4-BE49-F238E27FC236}">
                <a16:creationId xmlns:a16="http://schemas.microsoft.com/office/drawing/2014/main" id="{432B3738-229A-489B-8CAE-C021FB69C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54" y="2083960"/>
            <a:ext cx="2743200" cy="2064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Immagine 3" descr="Immagine che contiene stazionario, matita&#10;&#10;Descrizione generata con affidabilità molto elevata">
            <a:extLst>
              <a:ext uri="{FF2B5EF4-FFF2-40B4-BE49-F238E27FC236}">
                <a16:creationId xmlns:a16="http://schemas.microsoft.com/office/drawing/2014/main" id="{976F9B7D-2CBA-41E2-A7EE-8898F20AD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286" y="4493834"/>
            <a:ext cx="2751859" cy="20555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Immagine 4" descr="Immagine che contiene matita&#10;&#10;Descrizione generata con affidabilità molto elevata">
            <a:extLst>
              <a:ext uri="{FF2B5EF4-FFF2-40B4-BE49-F238E27FC236}">
                <a16:creationId xmlns:a16="http://schemas.microsoft.com/office/drawing/2014/main" id="{BD6C6E4E-57C8-4EA4-BA17-704DBAE35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554" y="4493173"/>
            <a:ext cx="2743200" cy="20724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8789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III - MODELS EVALUATION WITH FEATURES (1/2) - F  Value</a:t>
            </a:r>
          </a:p>
        </p:txBody>
      </p:sp>
      <p:pic>
        <p:nvPicPr>
          <p:cNvPr id="9" name="Immagine 8" descr="Immagine che contiene stazionario, matita&#10;&#10;Descrizione generata con affidabilità molto elevata">
            <a:extLst>
              <a:ext uri="{FF2B5EF4-FFF2-40B4-BE49-F238E27FC236}">
                <a16:creationId xmlns:a16="http://schemas.microsoft.com/office/drawing/2014/main" id="{AC8843CE-B339-41AF-A20D-700B34BA1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862" y="3161780"/>
            <a:ext cx="3495430" cy="20682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Immagine 10" descr="Immagine che contiene screenshot, disegnando&#10;&#10;Descrizione generata con affidabilità molto elevata">
            <a:extLst>
              <a:ext uri="{FF2B5EF4-FFF2-40B4-BE49-F238E27FC236}">
                <a16:creationId xmlns:a16="http://schemas.microsoft.com/office/drawing/2014/main" id="{13F3AE8E-92E6-4E00-9A69-41C7BFCE4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106" y="3160543"/>
            <a:ext cx="3505200" cy="20695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Immagine 11" descr="Immagine che contiene screenshot, disegnando&#10;&#10;Descrizione generata con affidabilità molto elevata">
            <a:extLst>
              <a:ext uri="{FF2B5EF4-FFF2-40B4-BE49-F238E27FC236}">
                <a16:creationId xmlns:a16="http://schemas.microsoft.com/office/drawing/2014/main" id="{B328A3F4-09A6-4F10-9665-B222E52F6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8" y="3165671"/>
            <a:ext cx="3505200" cy="20766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601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III - MODELS EVALUATION WITH FEATURES (2/2) – f  Value</a:t>
            </a:r>
            <a:endParaRPr lang="en-US" dirty="0">
              <a:solidFill>
                <a:srgbClr val="FFFEFF"/>
              </a:solidFill>
            </a:endParaRPr>
          </a:p>
        </p:txBody>
      </p:sp>
      <p:pic>
        <p:nvPicPr>
          <p:cNvPr id="5" name="Immagine 5" descr="Immagine che contiene stazionario, matita&#10;&#10;Descrizione generata con affidabilità molto elevata">
            <a:extLst>
              <a:ext uri="{FF2B5EF4-FFF2-40B4-BE49-F238E27FC236}">
                <a16:creationId xmlns:a16="http://schemas.microsoft.com/office/drawing/2014/main" id="{F44C2A22-A41B-43CF-BCCD-CA47AAAC4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286" y="2086010"/>
            <a:ext cx="2751859" cy="20711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Immagine 6" descr="Immagine che contiene stazionario, matita&#10;&#10;Descrizione generata con affidabilità molto elevata">
            <a:extLst>
              <a:ext uri="{FF2B5EF4-FFF2-40B4-BE49-F238E27FC236}">
                <a16:creationId xmlns:a16="http://schemas.microsoft.com/office/drawing/2014/main" id="{D2691960-FE22-48DD-B81C-57B36E645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113" y="2084593"/>
            <a:ext cx="2743200" cy="20740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Immagine 7" descr="Immagine che contiene stazionario, matita&#10;&#10;Descrizione generata con affidabilità molto elevata">
            <a:extLst>
              <a:ext uri="{FF2B5EF4-FFF2-40B4-BE49-F238E27FC236}">
                <a16:creationId xmlns:a16="http://schemas.microsoft.com/office/drawing/2014/main" id="{5A061731-207A-4435-A96F-3768F7C35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286" y="4495118"/>
            <a:ext cx="2751859" cy="20501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Immagine 10" descr="Immagine che contiene matita&#10;&#10;Descrizione generata con affidabilità molto elevata">
            <a:extLst>
              <a:ext uri="{FF2B5EF4-FFF2-40B4-BE49-F238E27FC236}">
                <a16:creationId xmlns:a16="http://schemas.microsoft.com/office/drawing/2014/main" id="{CB557719-E734-414C-A4F0-FD2ACD991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785" y="4495611"/>
            <a:ext cx="2762738" cy="20480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3919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BB724F-C1C5-4C3C-B6FC-2371260242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CLASSIFIERS EVALUATION</a:t>
            </a:r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1176627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FAEDD1-66E0-4332-B651-5E0346E75F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DATASET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015EFA-A38B-408D-BB57-56BA49A3D9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/>
              <a:t>Explanation of the MIT-bih db</a:t>
            </a:r>
          </a:p>
        </p:txBody>
      </p:sp>
    </p:spTree>
    <p:extLst>
      <p:ext uri="{BB962C8B-B14F-4D97-AF65-F5344CB8AC3E}">
        <p14:creationId xmlns:p14="http://schemas.microsoft.com/office/powerpoint/2010/main" val="1060338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9E7E79-57E8-41EB-8D67-1630ADB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CLAssifiers</a:t>
            </a:r>
            <a:r>
              <a:rPr lang="it-IT" dirty="0"/>
              <a:t> Evaluation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F424A-EA8A-436F-9BDC-D7C71794A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provided</a:t>
            </a:r>
            <a:r>
              <a:rPr lang="it-IT" dirty="0"/>
              <a:t> by the </a:t>
            </a:r>
            <a:r>
              <a:rPr lang="it-IT" dirty="0" err="1"/>
              <a:t>preavious</a:t>
            </a:r>
            <a:r>
              <a:rPr lang="it-IT" dirty="0"/>
              <a:t> </a:t>
            </a:r>
            <a:r>
              <a:rPr lang="it-IT" dirty="0" err="1"/>
              <a:t>section</a:t>
            </a:r>
            <a:r>
              <a:rPr lang="it-IT" dirty="0"/>
              <a:t> the </a:t>
            </a:r>
            <a:r>
              <a:rPr lang="it-IT" b="1" dirty="0" err="1"/>
              <a:t>two</a:t>
            </a:r>
            <a:r>
              <a:rPr lang="it-IT" b="1" dirty="0"/>
              <a:t> </a:t>
            </a:r>
            <a:r>
              <a:rPr lang="it-IT" b="1" dirty="0" err="1"/>
              <a:t>classifiers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 are </a:t>
            </a:r>
            <a:r>
              <a:rPr lang="it-IT" b="1" dirty="0"/>
              <a:t>k-NN</a:t>
            </a:r>
            <a:r>
              <a:rPr lang="it-IT" dirty="0"/>
              <a:t> and </a:t>
            </a:r>
            <a:r>
              <a:rPr lang="it-IT" b="1" dirty="0"/>
              <a:t>SVM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/>
              <a:t>info-gain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features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 with </a:t>
            </a:r>
            <a:r>
              <a:rPr lang="it-IT" b="1" dirty="0"/>
              <a:t>18 features</a:t>
            </a:r>
            <a:r>
              <a:rPr lang="it-IT" dirty="0"/>
              <a:t>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 the database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highly</a:t>
            </a:r>
            <a:r>
              <a:rPr lang="it-IT" dirty="0"/>
              <a:t> </a:t>
            </a:r>
            <a:r>
              <a:rPr lang="it-IT" dirty="0" err="1"/>
              <a:t>unbalanced</a:t>
            </a:r>
            <a:r>
              <a:rPr lang="it-IT" dirty="0"/>
              <a:t>, 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 the recall and </a:t>
            </a:r>
            <a:r>
              <a:rPr lang="it-IT" dirty="0" err="1"/>
              <a:t>precision</a:t>
            </a:r>
            <a:r>
              <a:rPr lang="it-IT" dirty="0"/>
              <a:t> score of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minority</a:t>
            </a:r>
            <a:r>
              <a:rPr lang="it-IT" dirty="0"/>
              <a:t>-class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,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classifiers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good </a:t>
            </a:r>
            <a:r>
              <a:rPr lang="it-IT" dirty="0" err="1"/>
              <a:t>results</a:t>
            </a:r>
            <a:r>
              <a:rPr lang="it-IT" dirty="0"/>
              <a:t> with the </a:t>
            </a:r>
            <a:r>
              <a:rPr lang="it-IT" dirty="0" err="1"/>
              <a:t>classification</a:t>
            </a:r>
            <a:r>
              <a:rPr lang="it-IT" dirty="0"/>
              <a:t> of beats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belongs</a:t>
            </a:r>
            <a:r>
              <a:rPr lang="it-IT" dirty="0"/>
              <a:t> to class N.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In the </a:t>
            </a:r>
            <a:r>
              <a:rPr lang="it-IT" dirty="0" err="1"/>
              <a:t>next</a:t>
            </a:r>
            <a:r>
              <a:rPr lang="it-IT" dirty="0"/>
              <a:t> step the best </a:t>
            </a:r>
            <a:r>
              <a:rPr lang="it-IT" dirty="0" err="1"/>
              <a:t>classifier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evaluated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 a t-test with the F2-score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5579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6708D5-20F3-4026-B059-1DFC2B437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EFF"/>
                </a:solidFill>
              </a:rPr>
              <a:t>CLASSIFIERS EVALUATION:</a:t>
            </a:r>
            <a:br>
              <a:rPr lang="it-IT">
                <a:solidFill>
                  <a:srgbClr val="FFFEFF"/>
                </a:solidFill>
              </a:rPr>
            </a:br>
            <a:r>
              <a:rPr lang="it-IT">
                <a:solidFill>
                  <a:srgbClr val="FFFEFF"/>
                </a:solidFill>
              </a:rPr>
              <a:t>Student's t-test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C2D44491-F6BB-499E-B981-DDBF55BD51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4372510"/>
              </p:ext>
            </p:extLst>
          </p:nvPr>
        </p:nvGraphicFramePr>
        <p:xfrm>
          <a:off x="784411" y="2857500"/>
          <a:ext cx="3248451" cy="2665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608">
                  <a:extLst>
                    <a:ext uri="{9D8B030D-6E8A-4147-A177-3AD203B41FA5}">
                      <a16:colId xmlns:a16="http://schemas.microsoft.com/office/drawing/2014/main" val="4248483219"/>
                    </a:ext>
                  </a:extLst>
                </a:gridCol>
                <a:gridCol w="1034719">
                  <a:extLst>
                    <a:ext uri="{9D8B030D-6E8A-4147-A177-3AD203B41FA5}">
                      <a16:colId xmlns:a16="http://schemas.microsoft.com/office/drawing/2014/main" val="3952547412"/>
                    </a:ext>
                  </a:extLst>
                </a:gridCol>
                <a:gridCol w="1265124">
                  <a:extLst>
                    <a:ext uri="{9D8B030D-6E8A-4147-A177-3AD203B41FA5}">
                      <a16:colId xmlns:a16="http://schemas.microsoft.com/office/drawing/2014/main" val="395682309"/>
                    </a:ext>
                  </a:extLst>
                </a:gridCol>
              </a:tblGrid>
              <a:tr h="302558">
                <a:tc>
                  <a:txBody>
                    <a:bodyPr/>
                    <a:lstStyle/>
                    <a:p>
                      <a:pPr rtl="0" fontAlgn="b"/>
                      <a:endParaRPr lang="it-IT" sz="1200" dirty="0">
                        <a:effectLst/>
                      </a:endParaRPr>
                    </a:p>
                  </a:txBody>
                  <a:tcPr marL="27532" marR="27532" marT="18354" marB="18354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1" i="0" u="sng" strike="noStrike" noProof="0" dirty="0">
                          <a:effectLst/>
                          <a:latin typeface="Gill Sans MT"/>
                        </a:rPr>
                        <a:t>SVM</a:t>
                      </a:r>
                      <a:endParaRPr lang="it-IT" dirty="0"/>
                    </a:p>
                  </a:txBody>
                  <a:tcPr marL="27532" marR="27532" marT="18354" marB="18354" anchor="b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700" b="1" i="0" u="none" strike="noStrike" noProof="0" dirty="0">
                          <a:effectLst/>
                          <a:latin typeface="Gill Sans MT"/>
                        </a:rPr>
                        <a:t>k-NN</a:t>
                      </a:r>
                      <a:endParaRPr lang="it-IT"/>
                    </a:p>
                  </a:txBody>
                  <a:tcPr marL="27532" marR="27532" marT="18354" marB="18354" anchor="b"/>
                </a:tc>
                <a:extLst>
                  <a:ext uri="{0D108BD9-81ED-4DB2-BD59-A6C34878D82A}">
                    <a16:rowId xmlns:a16="http://schemas.microsoft.com/office/drawing/2014/main" val="2451608882"/>
                  </a:ext>
                </a:extLst>
              </a:tr>
              <a:tr h="269641">
                <a:tc>
                  <a:txBody>
                    <a:bodyPr/>
                    <a:lstStyle/>
                    <a:p>
                      <a:pPr rtl="0" fontAlgn="b"/>
                      <a:r>
                        <a:rPr lang="it-IT" sz="1600" dirty="0">
                          <a:effectLst/>
                        </a:rPr>
                        <a:t>1-fold </a:t>
                      </a:r>
                      <a:endParaRPr lang="it-IT" sz="160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27532" marR="27532" marT="18354" marB="18354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0" i="0" u="none" strike="noStrike" noProof="0" dirty="0">
                          <a:effectLst/>
                          <a:latin typeface="Gill Sans MT"/>
                        </a:rPr>
                        <a:t>0,4067</a:t>
                      </a:r>
                      <a:endParaRPr lang="it-IT" sz="1600" dirty="0"/>
                    </a:p>
                  </a:txBody>
                  <a:tcPr marL="27532" marR="27532" marT="18354" marB="18354" anchor="b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it-IT" sz="1600" dirty="0">
                          <a:effectLst/>
                        </a:rPr>
                        <a:t>0,3382</a:t>
                      </a:r>
                      <a:endParaRPr lang="it-IT" sz="160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27532" marR="27532" marT="18354" marB="18354" anchor="b"/>
                </a:tc>
                <a:extLst>
                  <a:ext uri="{0D108BD9-81ED-4DB2-BD59-A6C34878D82A}">
                    <a16:rowId xmlns:a16="http://schemas.microsoft.com/office/drawing/2014/main" val="3368240097"/>
                  </a:ext>
                </a:extLst>
              </a:tr>
              <a:tr h="269641">
                <a:tc>
                  <a:txBody>
                    <a:bodyPr/>
                    <a:lstStyle/>
                    <a:p>
                      <a:pPr rtl="0" fontAlgn="b"/>
                      <a:r>
                        <a:rPr lang="it-IT" sz="1600" dirty="0">
                          <a:effectLst/>
                        </a:rPr>
                        <a:t>2-fold  </a:t>
                      </a:r>
                      <a:endParaRPr lang="it-IT" sz="1600" dirty="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27532" marR="27532" marT="18354" marB="18354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0" i="0" u="none" strike="noStrike" noProof="0" dirty="0">
                          <a:effectLst/>
                          <a:latin typeface="Gill Sans MT"/>
                        </a:rPr>
                        <a:t>0,3230</a:t>
                      </a:r>
                      <a:endParaRPr lang="it-IT" sz="1600" dirty="0"/>
                    </a:p>
                  </a:txBody>
                  <a:tcPr marL="27532" marR="27532" marT="18354" marB="18354" anchor="b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it-IT" sz="1600" dirty="0">
                          <a:effectLst/>
                        </a:rPr>
                        <a:t>0,2608</a:t>
                      </a:r>
                      <a:endParaRPr lang="it-IT" sz="160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27532" marR="27532" marT="18354" marB="18354" anchor="b"/>
                </a:tc>
                <a:extLst>
                  <a:ext uri="{0D108BD9-81ED-4DB2-BD59-A6C34878D82A}">
                    <a16:rowId xmlns:a16="http://schemas.microsoft.com/office/drawing/2014/main" val="1562568484"/>
                  </a:ext>
                </a:extLst>
              </a:tr>
              <a:tr h="269641">
                <a:tc>
                  <a:txBody>
                    <a:bodyPr/>
                    <a:lstStyle/>
                    <a:p>
                      <a:pPr rtl="0" fontAlgn="b"/>
                      <a:r>
                        <a:rPr lang="it-IT" sz="1600" dirty="0">
                          <a:effectLst/>
                        </a:rPr>
                        <a:t>3-fold </a:t>
                      </a:r>
                      <a:endParaRPr lang="it-IT" sz="160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27532" marR="27532" marT="18354" marB="18354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0" i="0" u="none" strike="noStrike" noProof="0" dirty="0">
                          <a:effectLst/>
                          <a:latin typeface="Gill Sans MT"/>
                        </a:rPr>
                        <a:t>0,5596</a:t>
                      </a:r>
                      <a:endParaRPr lang="it-IT" sz="1600" dirty="0"/>
                    </a:p>
                  </a:txBody>
                  <a:tcPr marL="27532" marR="27532" marT="18354" marB="18354" anchor="b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it-IT" sz="1600" dirty="0">
                          <a:effectLst/>
                        </a:rPr>
                        <a:t>0,57029</a:t>
                      </a:r>
                      <a:endParaRPr lang="it-IT" sz="160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27532" marR="27532" marT="18354" marB="18354" anchor="b"/>
                </a:tc>
                <a:extLst>
                  <a:ext uri="{0D108BD9-81ED-4DB2-BD59-A6C34878D82A}">
                    <a16:rowId xmlns:a16="http://schemas.microsoft.com/office/drawing/2014/main" val="2785855430"/>
                  </a:ext>
                </a:extLst>
              </a:tr>
              <a:tr h="269641">
                <a:tc>
                  <a:txBody>
                    <a:bodyPr/>
                    <a:lstStyle/>
                    <a:p>
                      <a:pPr rtl="0" fontAlgn="b"/>
                      <a:r>
                        <a:rPr lang="it-IT" sz="1600" dirty="0">
                          <a:effectLst/>
                        </a:rPr>
                        <a:t>4-fold </a:t>
                      </a:r>
                      <a:endParaRPr lang="it-IT" sz="160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27532" marR="27532" marT="18354" marB="18354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0" i="0" u="none" strike="noStrike" noProof="0" dirty="0">
                          <a:effectLst/>
                          <a:latin typeface="Gill Sans MT"/>
                        </a:rPr>
                        <a:t>0,5729</a:t>
                      </a:r>
                      <a:endParaRPr lang="it-IT" sz="1600" dirty="0"/>
                    </a:p>
                  </a:txBody>
                  <a:tcPr marL="27532" marR="27532" marT="18354" marB="18354" anchor="b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it-IT" sz="1600" dirty="0">
                          <a:effectLst/>
                        </a:rPr>
                        <a:t>0,5854</a:t>
                      </a:r>
                      <a:endParaRPr lang="it-IT" sz="160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27532" marR="27532" marT="18354" marB="18354" anchor="b"/>
                </a:tc>
                <a:extLst>
                  <a:ext uri="{0D108BD9-81ED-4DB2-BD59-A6C34878D82A}">
                    <a16:rowId xmlns:a16="http://schemas.microsoft.com/office/drawing/2014/main" val="3911509728"/>
                  </a:ext>
                </a:extLst>
              </a:tr>
              <a:tr h="269641">
                <a:tc>
                  <a:txBody>
                    <a:bodyPr/>
                    <a:lstStyle/>
                    <a:p>
                      <a:pPr rtl="0" fontAlgn="b"/>
                      <a:r>
                        <a:rPr lang="it-IT" sz="1600" dirty="0">
                          <a:effectLst/>
                        </a:rPr>
                        <a:t>5-fold </a:t>
                      </a:r>
                      <a:endParaRPr lang="it-IT" sz="160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27532" marR="27532" marT="18354" marB="18354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0" i="0" u="none" strike="noStrike" noProof="0" dirty="0">
                          <a:effectLst/>
                          <a:latin typeface="Gill Sans MT"/>
                        </a:rPr>
                        <a:t>0,4623</a:t>
                      </a:r>
                      <a:endParaRPr lang="it-IT" sz="1600" dirty="0"/>
                    </a:p>
                  </a:txBody>
                  <a:tcPr marL="27532" marR="27532" marT="18354" marB="18354" anchor="b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it-IT" sz="1600" dirty="0">
                          <a:effectLst/>
                        </a:rPr>
                        <a:t>0,5103</a:t>
                      </a:r>
                      <a:endParaRPr lang="it-IT" sz="160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27532" marR="27532" marT="18354" marB="18354" anchor="b"/>
                </a:tc>
                <a:extLst>
                  <a:ext uri="{0D108BD9-81ED-4DB2-BD59-A6C34878D82A}">
                    <a16:rowId xmlns:a16="http://schemas.microsoft.com/office/drawing/2014/main" val="613458408"/>
                  </a:ext>
                </a:extLst>
              </a:tr>
              <a:tr h="291212">
                <a:tc>
                  <a:txBody>
                    <a:bodyPr/>
                    <a:lstStyle/>
                    <a:p>
                      <a:pPr rtl="0" fontAlgn="b"/>
                      <a:r>
                        <a:rPr lang="it-IT" sz="1600" dirty="0">
                          <a:effectLst/>
                        </a:rPr>
                        <a:t>6-fold </a:t>
                      </a:r>
                      <a:endParaRPr lang="it-IT" sz="160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27532" marR="27532" marT="18354" marB="18354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0" i="0" u="none" strike="noStrike" noProof="0" dirty="0">
                          <a:effectLst/>
                          <a:latin typeface="Gill Sans MT"/>
                        </a:rPr>
                        <a:t>0,5268</a:t>
                      </a:r>
                      <a:endParaRPr lang="it-IT" sz="1600" dirty="0">
                        <a:effectLst/>
                      </a:endParaRPr>
                    </a:p>
                  </a:txBody>
                  <a:tcPr marL="27532" marR="27532" marT="18354" marB="18354" anchor="b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it-IT" sz="1600" dirty="0">
                          <a:effectLst/>
                        </a:rPr>
                        <a:t>0,6276</a:t>
                      </a:r>
                      <a:endParaRPr lang="it-IT" sz="160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27532" marR="27532" marT="18354" marB="18354" anchor="b"/>
                </a:tc>
                <a:extLst>
                  <a:ext uri="{0D108BD9-81ED-4DB2-BD59-A6C34878D82A}">
                    <a16:rowId xmlns:a16="http://schemas.microsoft.com/office/drawing/2014/main" val="1026295414"/>
                  </a:ext>
                </a:extLst>
              </a:tr>
              <a:tr h="291212">
                <a:tc>
                  <a:txBody>
                    <a:bodyPr/>
                    <a:lstStyle/>
                    <a:p>
                      <a:pPr lvl="0" algn="l" rtl="0">
                        <a:buNone/>
                      </a:pPr>
                      <a:r>
                        <a:rPr lang="it-IT" sz="1600" b="1" dirty="0" err="1">
                          <a:effectLst/>
                        </a:rPr>
                        <a:t>mean</a:t>
                      </a:r>
                      <a:endParaRPr lang="it-IT" sz="1600" dirty="0"/>
                    </a:p>
                  </a:txBody>
                  <a:tcPr marL="27532" marR="27532" marT="18354" marB="18354" anchor="b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it-IT" sz="1600" dirty="0">
                          <a:effectLst/>
                        </a:rPr>
                        <a:t>0,4752</a:t>
                      </a:r>
                      <a:endParaRPr lang="it-IT" sz="1600"/>
                    </a:p>
                  </a:txBody>
                  <a:tcPr marL="27532" marR="27532" marT="18354" marB="18354" anchor="b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it-IT" sz="1600" dirty="0">
                          <a:effectLst/>
                        </a:rPr>
                        <a:t>0,4821</a:t>
                      </a:r>
                      <a:endParaRPr lang="it-IT" sz="1600"/>
                    </a:p>
                  </a:txBody>
                  <a:tcPr marL="27532" marR="27532" marT="18354" marB="18354" anchor="b"/>
                </a:tc>
                <a:extLst>
                  <a:ext uri="{0D108BD9-81ED-4DB2-BD59-A6C34878D82A}">
                    <a16:rowId xmlns:a16="http://schemas.microsoft.com/office/drawing/2014/main" val="3295918754"/>
                  </a:ext>
                </a:extLst>
              </a:tr>
              <a:tr h="377498">
                <a:tc>
                  <a:txBody>
                    <a:bodyPr/>
                    <a:lstStyle/>
                    <a:p>
                      <a:pPr lvl="0" algn="l" rtl="0">
                        <a:buNone/>
                      </a:pPr>
                      <a:r>
                        <a:rPr lang="it-IT" sz="1600" b="1" dirty="0" err="1">
                          <a:effectLst/>
                        </a:rPr>
                        <a:t>var</a:t>
                      </a:r>
                      <a:endParaRPr lang="it-IT" sz="1600"/>
                    </a:p>
                  </a:txBody>
                  <a:tcPr marL="27532" marR="27532" marT="18354" marB="18354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0" i="0" u="none" strike="noStrike" noProof="0" dirty="0">
                          <a:effectLst/>
                          <a:latin typeface="Gill Sans MT"/>
                        </a:rPr>
                        <a:t>0,001</a:t>
                      </a:r>
                    </a:p>
                  </a:txBody>
                  <a:tcPr marL="27532" marR="27532" marT="18354" marB="18354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0" i="0" u="none" strike="noStrike" noProof="0" dirty="0">
                          <a:effectLst/>
                          <a:latin typeface="Gill Sans MT"/>
                        </a:rPr>
                        <a:t>0,022</a:t>
                      </a:r>
                    </a:p>
                  </a:txBody>
                  <a:tcPr marL="27532" marR="27532" marT="18354" marB="18354" anchor="b"/>
                </a:tc>
                <a:extLst>
                  <a:ext uri="{0D108BD9-81ED-4DB2-BD59-A6C34878D82A}">
                    <a16:rowId xmlns:a16="http://schemas.microsoft.com/office/drawing/2014/main" val="203604824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0AB18706-09A0-476B-8C97-E49F76AF1832}"/>
              </a:ext>
            </a:extLst>
          </p:cNvPr>
          <p:cNvSpPr txBox="1"/>
          <p:nvPr/>
        </p:nvSpPr>
        <p:spPr>
          <a:xfrm>
            <a:off x="4780430" y="2942664"/>
            <a:ext cx="646355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it-IT" dirty="0">
                <a:ea typeface="+mn-lt"/>
                <a:cs typeface="+mn-lt"/>
              </a:rPr>
              <a:t>P-</a:t>
            </a:r>
            <a:r>
              <a:rPr lang="it-IT" dirty="0" err="1">
                <a:ea typeface="+mn-lt"/>
                <a:cs typeface="+mn-lt"/>
              </a:rPr>
              <a:t>value</a:t>
            </a:r>
            <a:r>
              <a:rPr lang="it-IT" dirty="0">
                <a:ea typeface="+mn-lt"/>
                <a:cs typeface="+mn-lt"/>
              </a:rPr>
              <a:t> = 0,8054</a:t>
            </a:r>
          </a:p>
          <a:p>
            <a:pPr marL="285750" indent="-285750">
              <a:buFont typeface="Wingdings"/>
              <a:buChar char="§"/>
            </a:pPr>
            <a:r>
              <a:rPr lang="it-IT" dirty="0"/>
              <a:t>T = </a:t>
            </a:r>
            <a:r>
              <a:rPr lang="it-IT" dirty="0">
                <a:ea typeface="+mn-lt"/>
                <a:cs typeface="+mn-lt"/>
              </a:rPr>
              <a:t>0,1504</a:t>
            </a:r>
          </a:p>
          <a:p>
            <a:pPr marL="285750" indent="-285750">
              <a:buFont typeface="Wingdings"/>
              <a:buChar char="§"/>
            </a:pPr>
            <a:r>
              <a:rPr lang="it-IT" dirty="0"/>
              <a:t>T(alpha=0.5/2, d=5) = 2,571</a:t>
            </a:r>
          </a:p>
          <a:p>
            <a:pPr marL="285750" indent="-285750">
              <a:buFont typeface="Wingdings"/>
              <a:buChar char="§"/>
            </a:pPr>
            <a:endParaRPr lang="it-IT" dirty="0"/>
          </a:p>
          <a:p>
            <a:r>
              <a:rPr lang="it-IT" dirty="0"/>
              <a:t>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can't</a:t>
            </a:r>
            <a:r>
              <a:rPr lang="it-IT" dirty="0"/>
              <a:t> conclude </a:t>
            </a:r>
            <a:r>
              <a:rPr lang="it-IT" dirty="0" err="1"/>
              <a:t>that</a:t>
            </a:r>
            <a:r>
              <a:rPr lang="it-IT" dirty="0"/>
              <a:t> the </a:t>
            </a:r>
            <a:r>
              <a:rPr lang="it-IT" dirty="0" err="1"/>
              <a:t>differences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SVM and k-NN are </a:t>
            </a:r>
            <a:r>
              <a:rPr lang="it-IT" dirty="0" err="1"/>
              <a:t>statistically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Moreover</a:t>
            </a:r>
            <a:r>
              <a:rPr lang="it-IT" dirty="0"/>
              <a:t> k-NN </a:t>
            </a:r>
            <a:r>
              <a:rPr lang="it-IT" dirty="0" err="1"/>
              <a:t>is</a:t>
            </a:r>
            <a:r>
              <a:rPr lang="it-IT" dirty="0"/>
              <a:t> </a:t>
            </a:r>
            <a:r>
              <a:rPr lang="it-IT" dirty="0" err="1"/>
              <a:t>slower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SVM in </a:t>
            </a:r>
            <a:r>
              <a:rPr lang="it-IT" dirty="0" err="1"/>
              <a:t>predicting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, for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pourpose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decided</a:t>
            </a:r>
            <a:r>
              <a:rPr lang="it-IT" dirty="0"/>
              <a:t> to use SVM.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3946F86-FB8E-4C0C-8688-71D9C608B761}"/>
              </a:ext>
            </a:extLst>
          </p:cNvPr>
          <p:cNvSpPr txBox="1"/>
          <p:nvPr/>
        </p:nvSpPr>
        <p:spPr>
          <a:xfrm>
            <a:off x="709893" y="234595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F2 score </a:t>
            </a:r>
            <a:r>
              <a:rPr lang="it-IT" dirty="0" err="1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534562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864DC8-AA1D-477F-8F38-09B7AD12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Classifier evaluation:</a:t>
            </a:r>
            <a:br>
              <a:rPr lang="it-IT" dirty="0"/>
            </a:br>
            <a:r>
              <a:rPr lang="it-IT"/>
              <a:t>wilcoxon test</a:t>
            </a:r>
            <a:endParaRPr lang="it-IT" dirty="0"/>
          </a:p>
        </p:txBody>
      </p:sp>
      <p:graphicFrame>
        <p:nvGraphicFramePr>
          <p:cNvPr id="5" name="Segnaposto contenuto 3">
            <a:extLst>
              <a:ext uri="{FF2B5EF4-FFF2-40B4-BE49-F238E27FC236}">
                <a16:creationId xmlns:a16="http://schemas.microsoft.com/office/drawing/2014/main" id="{45D55600-C4BA-4784-9E1A-FD30ED1F9E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6687729"/>
              </p:ext>
            </p:extLst>
          </p:nvPr>
        </p:nvGraphicFramePr>
        <p:xfrm>
          <a:off x="460075" y="2516037"/>
          <a:ext cx="4917257" cy="3385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217">
                  <a:extLst>
                    <a:ext uri="{9D8B030D-6E8A-4147-A177-3AD203B41FA5}">
                      <a16:colId xmlns:a16="http://schemas.microsoft.com/office/drawing/2014/main" val="4248483219"/>
                    </a:ext>
                  </a:extLst>
                </a:gridCol>
                <a:gridCol w="722332">
                  <a:extLst>
                    <a:ext uri="{9D8B030D-6E8A-4147-A177-3AD203B41FA5}">
                      <a16:colId xmlns:a16="http://schemas.microsoft.com/office/drawing/2014/main" val="3952547412"/>
                    </a:ext>
                  </a:extLst>
                </a:gridCol>
                <a:gridCol w="883177">
                  <a:extLst>
                    <a:ext uri="{9D8B030D-6E8A-4147-A177-3AD203B41FA5}">
                      <a16:colId xmlns:a16="http://schemas.microsoft.com/office/drawing/2014/main" val="395682309"/>
                    </a:ext>
                  </a:extLst>
                </a:gridCol>
                <a:gridCol w="883177">
                  <a:extLst>
                    <a:ext uri="{9D8B030D-6E8A-4147-A177-3AD203B41FA5}">
                      <a16:colId xmlns:a16="http://schemas.microsoft.com/office/drawing/2014/main" val="4091166737"/>
                    </a:ext>
                  </a:extLst>
                </a:gridCol>
                <a:gridCol w="883177">
                  <a:extLst>
                    <a:ext uri="{9D8B030D-6E8A-4147-A177-3AD203B41FA5}">
                      <a16:colId xmlns:a16="http://schemas.microsoft.com/office/drawing/2014/main" val="2301903055"/>
                    </a:ext>
                  </a:extLst>
                </a:gridCol>
                <a:gridCol w="883177">
                  <a:extLst>
                    <a:ext uri="{9D8B030D-6E8A-4147-A177-3AD203B41FA5}">
                      <a16:colId xmlns:a16="http://schemas.microsoft.com/office/drawing/2014/main" val="4166110216"/>
                    </a:ext>
                  </a:extLst>
                </a:gridCol>
              </a:tblGrid>
              <a:tr h="615461">
                <a:tc>
                  <a:txBody>
                    <a:bodyPr/>
                    <a:lstStyle/>
                    <a:p>
                      <a:pPr algn="ctr" rtl="0" fontAlgn="b"/>
                      <a:endParaRPr lang="it-IT" sz="1200" dirty="0">
                        <a:effectLst/>
                      </a:endParaRPr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700" b="1" i="0" u="sng" strike="noStrike" noProof="0" dirty="0">
                          <a:effectLst/>
                          <a:latin typeface="Gill Sans MT"/>
                        </a:rPr>
                        <a:t>SVM</a:t>
                      </a:r>
                      <a:endParaRPr lang="it-IT" dirty="0"/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700" b="1" i="0" u="none" strike="noStrike" noProof="0" dirty="0">
                          <a:effectLst/>
                          <a:latin typeface="Gill Sans MT"/>
                        </a:rPr>
                        <a:t>k-NN</a:t>
                      </a:r>
                      <a:endParaRPr lang="it-IT"/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700" b="1" i="0" u="none" strike="noStrike" noProof="0">
                          <a:effectLst/>
                          <a:latin typeface="Gill Sans MT"/>
                        </a:rPr>
                        <a:t>di</a:t>
                      </a:r>
                      <a:endParaRPr lang="it-IT" sz="1700" b="1" i="0" u="none" strike="noStrike" noProof="0" dirty="0">
                        <a:effectLst/>
                        <a:latin typeface="Gill Sans MT"/>
                      </a:endParaRPr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700" b="1" i="0" u="none" strike="noStrike" noProof="0">
                          <a:effectLst/>
                          <a:latin typeface="Gill Sans MT"/>
                        </a:rPr>
                        <a:t>rank</a:t>
                      </a:r>
                      <a:endParaRPr lang="it-IT" sz="1700" b="1" i="0" u="none" strike="noStrike" noProof="0" dirty="0">
                        <a:effectLst/>
                        <a:latin typeface="Gill Sans MT"/>
                      </a:endParaRPr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700" b="1" i="0" u="none" strike="noStrike" noProof="0">
                          <a:effectLst/>
                          <a:latin typeface="Gill Sans MT"/>
                        </a:rPr>
                        <a:t>sign</a:t>
                      </a:r>
                      <a:endParaRPr lang="it-IT" sz="1700" b="1" i="0" u="none" strike="noStrike" noProof="0" dirty="0">
                        <a:effectLst/>
                        <a:latin typeface="Gill Sans MT"/>
                      </a:endParaRPr>
                    </a:p>
                  </a:txBody>
                  <a:tcPr marL="27532" marR="27532" marT="18354" marB="18354" anchor="ctr"/>
                </a:tc>
                <a:extLst>
                  <a:ext uri="{0D108BD9-81ED-4DB2-BD59-A6C34878D82A}">
                    <a16:rowId xmlns:a16="http://schemas.microsoft.com/office/drawing/2014/main" val="2451608882"/>
                  </a:ext>
                </a:extLst>
              </a:tr>
              <a:tr h="461596"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 dirty="0">
                          <a:effectLst/>
                        </a:rPr>
                        <a:t>1-fold </a:t>
                      </a:r>
                      <a:endParaRPr lang="it-IT" sz="160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0" i="0" u="none" strike="noStrike" noProof="0" dirty="0">
                          <a:effectLst/>
                          <a:latin typeface="Gill Sans MT"/>
                        </a:rPr>
                        <a:t>0,4067</a:t>
                      </a:r>
                      <a:endParaRPr lang="it-IT" sz="1600" dirty="0"/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it-IT" sz="1600" dirty="0">
                          <a:effectLst/>
                        </a:rPr>
                        <a:t>0,3382</a:t>
                      </a:r>
                      <a:endParaRPr lang="it-IT" sz="160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it-IT">
                          <a:effectLst/>
                        </a:rPr>
                        <a:t>0,0685</a:t>
                      </a:r>
                      <a:endParaRPr lang="it-IT"/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it-IT">
                          <a:effectLst/>
                        </a:rPr>
                        <a:t>5</a:t>
                      </a:r>
                      <a:endParaRPr lang="it-IT"/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>
                          <a:effectLst/>
                        </a:rPr>
                        <a:t>+</a:t>
                      </a:r>
                    </a:p>
                  </a:txBody>
                  <a:tcPr marL="27532" marR="27532" marT="18354" marB="18354" anchor="ctr"/>
                </a:tc>
                <a:extLst>
                  <a:ext uri="{0D108BD9-81ED-4DB2-BD59-A6C34878D82A}">
                    <a16:rowId xmlns:a16="http://schemas.microsoft.com/office/drawing/2014/main" val="3368240097"/>
                  </a:ext>
                </a:extLst>
              </a:tr>
              <a:tr h="461596"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 dirty="0">
                          <a:effectLst/>
                        </a:rPr>
                        <a:t>2-fold  </a:t>
                      </a:r>
                      <a:endParaRPr lang="it-IT" sz="1600" dirty="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0" i="0" u="none" strike="noStrike" noProof="0" dirty="0">
                          <a:effectLst/>
                          <a:latin typeface="Gill Sans MT"/>
                        </a:rPr>
                        <a:t>0,3230</a:t>
                      </a:r>
                      <a:endParaRPr lang="it-IT" sz="1600" dirty="0"/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it-IT" sz="1600" dirty="0">
                          <a:effectLst/>
                        </a:rPr>
                        <a:t>0,2608</a:t>
                      </a:r>
                      <a:endParaRPr lang="it-IT" sz="160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it-IT">
                          <a:effectLst/>
                        </a:rPr>
                        <a:t>0,06223</a:t>
                      </a:r>
                      <a:endParaRPr lang="it-IT"/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it-IT">
                          <a:effectLst/>
                        </a:rPr>
                        <a:t>4</a:t>
                      </a:r>
                      <a:endParaRPr lang="it-IT"/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>
                          <a:effectLst/>
                        </a:rPr>
                        <a:t>+</a:t>
                      </a:r>
                      <a:endParaRPr lang="it-IT" dirty="0">
                        <a:effectLst/>
                      </a:endParaRPr>
                    </a:p>
                  </a:txBody>
                  <a:tcPr marL="27532" marR="27532" marT="18354" marB="18354" anchor="ctr"/>
                </a:tc>
                <a:extLst>
                  <a:ext uri="{0D108BD9-81ED-4DB2-BD59-A6C34878D82A}">
                    <a16:rowId xmlns:a16="http://schemas.microsoft.com/office/drawing/2014/main" val="1562568484"/>
                  </a:ext>
                </a:extLst>
              </a:tr>
              <a:tr h="461596"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 dirty="0">
                          <a:effectLst/>
                        </a:rPr>
                        <a:t>3-fold </a:t>
                      </a:r>
                      <a:endParaRPr lang="it-IT" sz="160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0" i="0" u="none" strike="noStrike" noProof="0" dirty="0">
                          <a:effectLst/>
                          <a:latin typeface="Gill Sans MT"/>
                        </a:rPr>
                        <a:t>0,5596</a:t>
                      </a:r>
                      <a:endParaRPr lang="it-IT" sz="1600" dirty="0"/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it-IT" sz="1600" dirty="0">
                          <a:effectLst/>
                        </a:rPr>
                        <a:t>0,57029</a:t>
                      </a:r>
                      <a:endParaRPr lang="it-IT" sz="160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it-IT">
                          <a:effectLst/>
                        </a:rPr>
                        <a:t>-0,01069</a:t>
                      </a:r>
                      <a:endParaRPr lang="it-IT"/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it-IT">
                          <a:effectLst/>
                        </a:rPr>
                        <a:t>1</a:t>
                      </a:r>
                      <a:endParaRPr lang="it-IT"/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>
                          <a:effectLst/>
                        </a:rPr>
                        <a:t>-</a:t>
                      </a:r>
                      <a:endParaRPr lang="it-IT" dirty="0">
                        <a:effectLst/>
                      </a:endParaRPr>
                    </a:p>
                  </a:txBody>
                  <a:tcPr marL="27532" marR="27532" marT="18354" marB="18354" anchor="ctr"/>
                </a:tc>
                <a:extLst>
                  <a:ext uri="{0D108BD9-81ED-4DB2-BD59-A6C34878D82A}">
                    <a16:rowId xmlns:a16="http://schemas.microsoft.com/office/drawing/2014/main" val="2785855430"/>
                  </a:ext>
                </a:extLst>
              </a:tr>
              <a:tr h="461596"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 dirty="0">
                          <a:effectLst/>
                        </a:rPr>
                        <a:t>4-fold </a:t>
                      </a:r>
                      <a:endParaRPr lang="it-IT" sz="160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0" i="0" u="none" strike="noStrike" noProof="0" dirty="0">
                          <a:effectLst/>
                          <a:latin typeface="Gill Sans MT"/>
                        </a:rPr>
                        <a:t>0,5729</a:t>
                      </a:r>
                      <a:endParaRPr lang="it-IT" sz="1600" dirty="0"/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it-IT" sz="1600" dirty="0">
                          <a:effectLst/>
                        </a:rPr>
                        <a:t>0,5854</a:t>
                      </a:r>
                      <a:endParaRPr lang="it-IT" sz="160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it-IT">
                          <a:effectLst/>
                        </a:rPr>
                        <a:t>-0,0125</a:t>
                      </a:r>
                      <a:endParaRPr lang="it-IT"/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it-IT">
                          <a:effectLst/>
                        </a:rPr>
                        <a:t>2</a:t>
                      </a:r>
                      <a:endParaRPr lang="it-IT"/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>
                          <a:effectLst/>
                        </a:rPr>
                        <a:t>-</a:t>
                      </a:r>
                      <a:endParaRPr lang="it-IT" dirty="0">
                        <a:effectLst/>
                      </a:endParaRPr>
                    </a:p>
                  </a:txBody>
                  <a:tcPr marL="27532" marR="27532" marT="18354" marB="18354" anchor="ctr"/>
                </a:tc>
                <a:extLst>
                  <a:ext uri="{0D108BD9-81ED-4DB2-BD59-A6C34878D82A}">
                    <a16:rowId xmlns:a16="http://schemas.microsoft.com/office/drawing/2014/main" val="3911509728"/>
                  </a:ext>
                </a:extLst>
              </a:tr>
              <a:tr h="461596"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 dirty="0">
                          <a:effectLst/>
                        </a:rPr>
                        <a:t>5-fold </a:t>
                      </a:r>
                      <a:endParaRPr lang="it-IT" sz="160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0" i="0" u="none" strike="noStrike" noProof="0" dirty="0">
                          <a:effectLst/>
                          <a:latin typeface="Gill Sans MT"/>
                        </a:rPr>
                        <a:t>0,4623</a:t>
                      </a:r>
                      <a:endParaRPr lang="it-IT" sz="1600" dirty="0"/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it-IT" sz="1600" dirty="0">
                          <a:effectLst/>
                        </a:rPr>
                        <a:t>0,5103</a:t>
                      </a:r>
                      <a:endParaRPr lang="it-IT" sz="160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it-IT">
                          <a:effectLst/>
                        </a:rPr>
                        <a:t>-0,048</a:t>
                      </a:r>
                      <a:endParaRPr lang="it-IT"/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it-IT">
                          <a:effectLst/>
                        </a:rPr>
                        <a:t>3</a:t>
                      </a:r>
                      <a:endParaRPr lang="it-IT"/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>
                          <a:effectLst/>
                        </a:rPr>
                        <a:t>-</a:t>
                      </a:r>
                      <a:endParaRPr lang="it-IT" dirty="0">
                        <a:effectLst/>
                      </a:endParaRPr>
                    </a:p>
                  </a:txBody>
                  <a:tcPr marL="27532" marR="27532" marT="18354" marB="18354" anchor="ctr"/>
                </a:tc>
                <a:extLst>
                  <a:ext uri="{0D108BD9-81ED-4DB2-BD59-A6C34878D82A}">
                    <a16:rowId xmlns:a16="http://schemas.microsoft.com/office/drawing/2014/main" val="613458408"/>
                  </a:ext>
                </a:extLst>
              </a:tr>
              <a:tr h="461596"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 dirty="0">
                          <a:effectLst/>
                        </a:rPr>
                        <a:t>6-fold </a:t>
                      </a:r>
                      <a:endParaRPr lang="it-IT" sz="160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0" i="0" u="none" strike="noStrike" noProof="0" dirty="0">
                          <a:effectLst/>
                          <a:latin typeface="Gill Sans MT"/>
                        </a:rPr>
                        <a:t>0,5268</a:t>
                      </a:r>
                      <a:endParaRPr lang="it-IT" sz="1600" dirty="0">
                        <a:effectLst/>
                      </a:endParaRPr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it-IT" sz="1600" dirty="0">
                          <a:effectLst/>
                        </a:rPr>
                        <a:t>0,6276</a:t>
                      </a:r>
                      <a:endParaRPr lang="it-IT" sz="160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it-IT">
                          <a:effectLst/>
                        </a:rPr>
                        <a:t>-0,1008</a:t>
                      </a:r>
                      <a:endParaRPr lang="it-IT"/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it-IT">
                          <a:effectLst/>
                        </a:rPr>
                        <a:t>6</a:t>
                      </a:r>
                      <a:endParaRPr lang="it-IT"/>
                    </a:p>
                  </a:txBody>
                  <a:tcPr marL="27532" marR="27532" marT="18354" marB="18354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>
                          <a:effectLst/>
                        </a:rPr>
                        <a:t>-</a:t>
                      </a:r>
                      <a:endParaRPr lang="it-IT" dirty="0">
                        <a:effectLst/>
                      </a:endParaRPr>
                    </a:p>
                  </a:txBody>
                  <a:tcPr marL="27532" marR="27532" marT="18354" marB="18354" anchor="ctr"/>
                </a:tc>
                <a:extLst>
                  <a:ext uri="{0D108BD9-81ED-4DB2-BD59-A6C34878D82A}">
                    <a16:rowId xmlns:a16="http://schemas.microsoft.com/office/drawing/2014/main" val="1026295414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6A2258B-A98C-4DF3-844E-EDC2B8E4F914}"/>
              </a:ext>
            </a:extLst>
          </p:cNvPr>
          <p:cNvSpPr txBox="1"/>
          <p:nvPr/>
        </p:nvSpPr>
        <p:spPr>
          <a:xfrm>
            <a:off x="5572664" y="2050211"/>
            <a:ext cx="6265652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W+ = 5+4 = 9</a:t>
            </a:r>
          </a:p>
          <a:p>
            <a:r>
              <a:rPr lang="it-IT" dirty="0"/>
              <a:t>W- = 1+2+3+6 = 12</a:t>
            </a:r>
          </a:p>
          <a:p>
            <a:r>
              <a:rPr lang="it-IT" dirty="0"/>
              <a:t>W = </a:t>
            </a:r>
            <a:r>
              <a:rPr lang="it-IT" dirty="0" err="1"/>
              <a:t>min</a:t>
            </a:r>
            <a:r>
              <a:rPr lang="it-IT" dirty="0"/>
              <a:t>{W+, W-} = 9</a:t>
            </a:r>
          </a:p>
          <a:p>
            <a:endParaRPr lang="it-IT" dirty="0"/>
          </a:p>
          <a:p>
            <a:r>
              <a:rPr lang="it-IT" dirty="0"/>
              <a:t>k*(k+1)/2 = 21 </a:t>
            </a:r>
          </a:p>
          <a:p>
            <a:r>
              <a:rPr lang="it-IT"/>
              <a:t>(W+) + (W-) = 21</a:t>
            </a:r>
          </a:p>
          <a:p>
            <a:r>
              <a:rPr lang="it-IT" dirty="0" err="1"/>
              <a:t>Wcrit</a:t>
            </a:r>
            <a:r>
              <a:rPr lang="it-IT"/>
              <a:t> = 0 ~ 2</a:t>
            </a:r>
          </a:p>
          <a:p>
            <a:r>
              <a:rPr lang="it-IT" dirty="0"/>
              <a:t> k*(k+1)/2 = 21 &gt; 20</a:t>
            </a:r>
          </a:p>
          <a:p>
            <a:endParaRPr lang="it-IT" dirty="0"/>
          </a:p>
          <a:p>
            <a:r>
              <a:rPr lang="it-IT" dirty="0"/>
              <a:t>Assume </a:t>
            </a:r>
            <a:r>
              <a:rPr lang="it-IT" err="1"/>
              <a:t>that</a:t>
            </a:r>
            <a:r>
              <a:rPr lang="it-IT" dirty="0"/>
              <a:t> the </a:t>
            </a:r>
            <a:r>
              <a:rPr lang="it-IT" err="1"/>
              <a:t>distribution</a:t>
            </a:r>
            <a:r>
              <a:rPr lang="it-IT" dirty="0"/>
              <a:t> </a:t>
            </a:r>
            <a:r>
              <a:rPr lang="it-IT" err="1"/>
              <a:t>is</a:t>
            </a:r>
            <a:r>
              <a:rPr lang="it-IT" dirty="0"/>
              <a:t> </a:t>
            </a:r>
            <a:r>
              <a:rPr lang="it-IT" err="1"/>
              <a:t>normal</a:t>
            </a:r>
            <a:r>
              <a:rPr lang="it-IT" dirty="0"/>
              <a:t> and </a:t>
            </a:r>
            <a:r>
              <a:rPr lang="it-IT" err="1"/>
              <a:t>evaluate</a:t>
            </a:r>
            <a:r>
              <a:rPr lang="it-IT"/>
              <a:t> the z-score:</a:t>
            </a:r>
          </a:p>
          <a:p>
            <a:r>
              <a:rPr lang="it-IT"/>
              <a:t> meanw = 10,5</a:t>
            </a:r>
          </a:p>
          <a:p>
            <a:r>
              <a:rPr lang="it-IT"/>
              <a:t> varw = 4,76</a:t>
            </a:r>
          </a:p>
          <a:p>
            <a:r>
              <a:rPr lang="it-IT"/>
              <a:t> z-score = -0,3151</a:t>
            </a:r>
            <a:endParaRPr lang="it-IT" dirty="0"/>
          </a:p>
          <a:p>
            <a:r>
              <a:rPr lang="it-IT"/>
              <a:t> Area = 0,1255*2 = 0,251</a:t>
            </a:r>
            <a:endParaRPr lang="it-IT" dirty="0"/>
          </a:p>
          <a:p>
            <a:r>
              <a:rPr lang="it-IT"/>
              <a:t> P-value = 0,749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9144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090F85-E1C5-4152-9BD9-538E25A8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CLASSIFIER EVALUATION:</a:t>
            </a:r>
            <a:br>
              <a:rPr lang="it-IT" dirty="0"/>
            </a:br>
            <a:r>
              <a:rPr lang="it-IT"/>
              <a:t>VEB vs SVEB(1 / 2)</a:t>
            </a:r>
            <a:endParaRPr lang="it-IT" dirty="0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68BC1FCA-C429-4121-AE94-7A6D1F7C2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880039"/>
              </p:ext>
            </p:extLst>
          </p:nvPr>
        </p:nvGraphicFramePr>
        <p:xfrm>
          <a:off x="531962" y="2717321"/>
          <a:ext cx="7907085" cy="3317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732">
                  <a:extLst>
                    <a:ext uri="{9D8B030D-6E8A-4147-A177-3AD203B41FA5}">
                      <a16:colId xmlns:a16="http://schemas.microsoft.com/office/drawing/2014/main" val="2550268256"/>
                    </a:ext>
                  </a:extLst>
                </a:gridCol>
                <a:gridCol w="1138732">
                  <a:extLst>
                    <a:ext uri="{9D8B030D-6E8A-4147-A177-3AD203B41FA5}">
                      <a16:colId xmlns:a16="http://schemas.microsoft.com/office/drawing/2014/main" val="3955217744"/>
                    </a:ext>
                  </a:extLst>
                </a:gridCol>
                <a:gridCol w="1138732">
                  <a:extLst>
                    <a:ext uri="{9D8B030D-6E8A-4147-A177-3AD203B41FA5}">
                      <a16:colId xmlns:a16="http://schemas.microsoft.com/office/drawing/2014/main" val="3748549449"/>
                    </a:ext>
                  </a:extLst>
                </a:gridCol>
                <a:gridCol w="1138732">
                  <a:extLst>
                    <a:ext uri="{9D8B030D-6E8A-4147-A177-3AD203B41FA5}">
                      <a16:colId xmlns:a16="http://schemas.microsoft.com/office/drawing/2014/main" val="1183000960"/>
                    </a:ext>
                  </a:extLst>
                </a:gridCol>
                <a:gridCol w="1074693">
                  <a:extLst>
                    <a:ext uri="{9D8B030D-6E8A-4147-A177-3AD203B41FA5}">
                      <a16:colId xmlns:a16="http://schemas.microsoft.com/office/drawing/2014/main" val="1701425411"/>
                    </a:ext>
                  </a:extLst>
                </a:gridCol>
                <a:gridCol w="1138732">
                  <a:extLst>
                    <a:ext uri="{9D8B030D-6E8A-4147-A177-3AD203B41FA5}">
                      <a16:colId xmlns:a16="http://schemas.microsoft.com/office/drawing/2014/main" val="3128083646"/>
                    </a:ext>
                  </a:extLst>
                </a:gridCol>
                <a:gridCol w="1138732">
                  <a:extLst>
                    <a:ext uri="{9D8B030D-6E8A-4147-A177-3AD203B41FA5}">
                      <a16:colId xmlns:a16="http://schemas.microsoft.com/office/drawing/2014/main" val="520439064"/>
                    </a:ext>
                  </a:extLst>
                </a:gridCol>
              </a:tblGrid>
              <a:tr h="36865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>
                          <a:effectLst/>
                        </a:rPr>
                        <a:t>sens svm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>
                          <a:effectLst/>
                        </a:rPr>
                        <a:t>prec svm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>
                          <a:effectLst/>
                        </a:rPr>
                        <a:t>svm-f2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>
                          <a:effectLst/>
                        </a:rPr>
                        <a:t>sens k-nn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>
                          <a:effectLst/>
                        </a:rPr>
                        <a:t>prec k-nn 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>
                          <a:effectLst/>
                        </a:rPr>
                        <a:t>k-nn f2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133920460"/>
                  </a:ext>
                </a:extLst>
              </a:tr>
              <a:tr h="36865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>
                          <a:effectLst/>
                        </a:rPr>
                        <a:t>1-fold</a:t>
                      </a:r>
                      <a:endParaRPr lang="it-IT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0,814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0,0818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0,2917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0,907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0,1099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0,3701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160885748"/>
                  </a:ext>
                </a:extLst>
              </a:tr>
              <a:tr h="36865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>
                          <a:effectLst/>
                        </a:rPr>
                        <a:t>2-fold</a:t>
                      </a:r>
                      <a:endParaRPr lang="it-IT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0,0847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0,1136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0,0892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0,1356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0,1151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0,1309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561564966"/>
                  </a:ext>
                </a:extLst>
              </a:tr>
              <a:tr h="36865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>
                          <a:effectLst/>
                        </a:rPr>
                        <a:t>3-fold</a:t>
                      </a:r>
                      <a:endParaRPr lang="it-IT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0,4732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0,165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0,3445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0,4732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0,1443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0,3250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642009950"/>
                  </a:ext>
                </a:extLst>
              </a:tr>
              <a:tr h="36865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>
                          <a:effectLst/>
                        </a:rPr>
                        <a:t>4-fold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0,7387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0,2033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0,4838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0,6376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0,2478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0,4850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022459106"/>
                  </a:ext>
                </a:extLst>
              </a:tr>
              <a:tr h="36865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>
                          <a:effectLst/>
                        </a:rPr>
                        <a:t>5-fold</a:t>
                      </a:r>
                      <a:endParaRPr lang="it-IT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0,5714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0,1082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0,3078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0,5262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0,1954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0,3931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282071069"/>
                  </a:ext>
                </a:extLst>
              </a:tr>
              <a:tr h="36865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>
                          <a:effectLst/>
                        </a:rPr>
                        <a:t>6-fold</a:t>
                      </a:r>
                      <a:endParaRPr lang="it-IT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0,2172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0,2564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0,2240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0,668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0,6206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0,657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860878617"/>
                  </a:ext>
                </a:extLst>
              </a:tr>
              <a:tr h="36865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 b="1">
                          <a:effectLst/>
                        </a:rPr>
                        <a:t>mean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0,2902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 b="1">
                          <a:effectLst/>
                        </a:rPr>
                        <a:t>mean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0,3936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651367548"/>
                  </a:ext>
                </a:extLst>
              </a:tr>
              <a:tr h="36865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 b="1">
                          <a:effectLst/>
                        </a:rPr>
                        <a:t>var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0,0143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 b="1">
                          <a:effectLst/>
                        </a:rPr>
                        <a:t>var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1600">
                          <a:effectLst/>
                        </a:rPr>
                        <a:t>0,0254</a:t>
                      </a:r>
                      <a:endParaRPr lang="it-IT" sz="1600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622584963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94E30D6B-F9F8-4971-927D-5202262D1B9C}"/>
              </a:ext>
            </a:extLst>
          </p:cNvPr>
          <p:cNvSpPr txBox="1"/>
          <p:nvPr/>
        </p:nvSpPr>
        <p:spPr>
          <a:xfrm>
            <a:off x="526212" y="207896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400"/>
              <a:t>VEB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D0178F4-6515-43D8-9B91-006DEC6573C4}"/>
              </a:ext>
            </a:extLst>
          </p:cNvPr>
          <p:cNvSpPr txBox="1"/>
          <p:nvPr/>
        </p:nvSpPr>
        <p:spPr>
          <a:xfrm>
            <a:off x="8706030" y="301259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it-IT"/>
              <a:t>pvalue = </a:t>
            </a:r>
            <a:r>
              <a:rPr lang="it-IT">
                <a:ea typeface="+mn-lt"/>
                <a:cs typeface="+mn-lt"/>
              </a:rPr>
              <a:t>0,19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7097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8F43D-9B2B-4693-9BBB-8E2C76529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CLASSIFIER EVALUATION:</a:t>
            </a:r>
            <a:br>
              <a:rPr lang="it-IT" dirty="0"/>
            </a:br>
            <a:r>
              <a:rPr lang="it-IT" dirty="0"/>
              <a:t>VEB vs SVEB(2/2)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48DFFA-48FF-4037-A666-BE70F4A4F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64836"/>
            <a:ext cx="9088672" cy="659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SVEB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921F674A-45EE-441D-B7DF-8428D0074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253162"/>
              </p:ext>
            </p:extLst>
          </p:nvPr>
        </p:nvGraphicFramePr>
        <p:xfrm>
          <a:off x="661358" y="2789207"/>
          <a:ext cx="7845096" cy="3619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516">
                  <a:extLst>
                    <a:ext uri="{9D8B030D-6E8A-4147-A177-3AD203B41FA5}">
                      <a16:colId xmlns:a16="http://schemas.microsoft.com/office/drawing/2014/main" val="1126899084"/>
                    </a:ext>
                  </a:extLst>
                </a:gridCol>
                <a:gridCol w="1307516">
                  <a:extLst>
                    <a:ext uri="{9D8B030D-6E8A-4147-A177-3AD203B41FA5}">
                      <a16:colId xmlns:a16="http://schemas.microsoft.com/office/drawing/2014/main" val="4178721410"/>
                    </a:ext>
                  </a:extLst>
                </a:gridCol>
                <a:gridCol w="1307516">
                  <a:extLst>
                    <a:ext uri="{9D8B030D-6E8A-4147-A177-3AD203B41FA5}">
                      <a16:colId xmlns:a16="http://schemas.microsoft.com/office/drawing/2014/main" val="1690146249"/>
                    </a:ext>
                  </a:extLst>
                </a:gridCol>
                <a:gridCol w="1307516">
                  <a:extLst>
                    <a:ext uri="{9D8B030D-6E8A-4147-A177-3AD203B41FA5}">
                      <a16:colId xmlns:a16="http://schemas.microsoft.com/office/drawing/2014/main" val="2131124420"/>
                    </a:ext>
                  </a:extLst>
                </a:gridCol>
                <a:gridCol w="1307516">
                  <a:extLst>
                    <a:ext uri="{9D8B030D-6E8A-4147-A177-3AD203B41FA5}">
                      <a16:colId xmlns:a16="http://schemas.microsoft.com/office/drawing/2014/main" val="2710870310"/>
                    </a:ext>
                  </a:extLst>
                </a:gridCol>
                <a:gridCol w="1307516">
                  <a:extLst>
                    <a:ext uri="{9D8B030D-6E8A-4147-A177-3AD203B41FA5}">
                      <a16:colId xmlns:a16="http://schemas.microsoft.com/office/drawing/2014/main" val="1934793648"/>
                    </a:ext>
                  </a:extLst>
                </a:gridCol>
              </a:tblGrid>
              <a:tr h="402166"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 err="1">
                          <a:effectLst/>
                        </a:rPr>
                        <a:t>sens</a:t>
                      </a:r>
                      <a:r>
                        <a:rPr lang="it-IT" dirty="0">
                          <a:effectLst/>
                        </a:rPr>
                        <a:t> </a:t>
                      </a:r>
                      <a:r>
                        <a:rPr lang="it-IT" dirty="0" err="1">
                          <a:effectLst/>
                        </a:rPr>
                        <a:t>svm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prec </a:t>
                      </a:r>
                      <a:r>
                        <a:rPr lang="it-IT" dirty="0" err="1">
                          <a:effectLst/>
                        </a:rPr>
                        <a:t>svm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>
                          <a:effectLst/>
                        </a:rPr>
                        <a:t>svm-f2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>
                          <a:effectLst/>
                        </a:rPr>
                        <a:t>sens k-nn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prec k-</a:t>
                      </a:r>
                      <a:r>
                        <a:rPr lang="it-IT" dirty="0" err="1">
                          <a:effectLst/>
                        </a:rPr>
                        <a:t>nn</a:t>
                      </a:r>
                      <a:r>
                        <a:rPr lang="it-IT" dirty="0">
                          <a:effectLst/>
                        </a:rPr>
                        <a:t> 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k-</a:t>
                      </a:r>
                      <a:r>
                        <a:rPr lang="it-IT" dirty="0" err="1">
                          <a:effectLst/>
                        </a:rPr>
                        <a:t>nn</a:t>
                      </a:r>
                      <a:r>
                        <a:rPr lang="it-IT" dirty="0">
                          <a:effectLst/>
                        </a:rPr>
                        <a:t> f2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101448062"/>
                  </a:ext>
                </a:extLst>
              </a:tr>
              <a:tr h="402166"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0,8592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0,1429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0,4290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0,7298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0,3895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0,6212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291203111"/>
                  </a:ext>
                </a:extLst>
              </a:tr>
              <a:tr h="402166"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0,5298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0,0418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0,1588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0,4643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0,0358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0,1368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346567905"/>
                  </a:ext>
                </a:extLst>
              </a:tr>
              <a:tr h="402166"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0,9111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0,9598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0,9204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0,923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0,9374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971140575"/>
                  </a:ext>
                </a:extLst>
              </a:tr>
              <a:tr h="402166"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0,9032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0,9032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0,9032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0,9115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0,5199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0,7921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864320896"/>
                  </a:ext>
                </a:extLst>
              </a:tr>
              <a:tr h="402166"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0,73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0,4178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0,6350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0,8627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0,5873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0,7887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65478581"/>
                  </a:ext>
                </a:extLst>
              </a:tr>
              <a:tr h="402166"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0,9647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0,9421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0,9600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0,8773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0,784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0,8569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313208184"/>
                  </a:ext>
                </a:extLst>
              </a:tr>
              <a:tr h="402166">
                <a:tc>
                  <a:txBody>
                    <a:bodyPr/>
                    <a:lstStyle/>
                    <a:p>
                      <a:pPr algn="ctr" rtl="0" fontAlgn="b"/>
                      <a:endParaRPr lang="it-IT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b="1" dirty="0" err="1">
                          <a:effectLst/>
                        </a:rPr>
                        <a:t>mean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0,6677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it-IT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b="1" dirty="0" err="1">
                          <a:effectLst/>
                        </a:rPr>
                        <a:t>mean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0,6888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816743878"/>
                  </a:ext>
                </a:extLst>
              </a:tr>
              <a:tr h="402166">
                <a:tc>
                  <a:txBody>
                    <a:bodyPr/>
                    <a:lstStyle/>
                    <a:p>
                      <a:pPr algn="ctr" rtl="0" fontAlgn="b"/>
                      <a:endParaRPr lang="it-IT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b="1" dirty="0" err="1">
                          <a:effectLst/>
                        </a:rPr>
                        <a:t>var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0,0869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it-IT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b="1" dirty="0" err="1">
                          <a:effectLst/>
                        </a:rPr>
                        <a:t>var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dirty="0">
                          <a:effectLst/>
                        </a:rPr>
                        <a:t>0,07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317162257"/>
                  </a:ext>
                </a:extLst>
              </a:tr>
            </a:tbl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4067C190-EC59-4FFD-B0D0-922DE8D53E7D}"/>
              </a:ext>
            </a:extLst>
          </p:cNvPr>
          <p:cNvSpPr txBox="1"/>
          <p:nvPr/>
        </p:nvSpPr>
        <p:spPr>
          <a:xfrm>
            <a:off x="8763539" y="331452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it-IT" dirty="0"/>
              <a:t> </a:t>
            </a:r>
            <a:r>
              <a:rPr lang="it-IT" dirty="0" err="1"/>
              <a:t>pvalue</a:t>
            </a:r>
            <a:r>
              <a:rPr lang="it-IT" dirty="0"/>
              <a:t> = </a:t>
            </a:r>
            <a:r>
              <a:rPr lang="it-IT" dirty="0">
                <a:ea typeface="+mn-lt"/>
                <a:cs typeface="+mn-lt"/>
              </a:rPr>
              <a:t>0,7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4013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Program</a:t>
            </a:r>
          </a:p>
        </p:txBody>
      </p:sp>
      <p:pic>
        <p:nvPicPr>
          <p:cNvPr id="4" name="Immagine 4" descr="Immagine che contiene disegnando&#10;&#10;Descrizione generata con affidabilità molto elevata">
            <a:extLst>
              <a:ext uri="{FF2B5EF4-FFF2-40B4-BE49-F238E27FC236}">
                <a16:creationId xmlns:a16="http://schemas.microsoft.com/office/drawing/2014/main" id="{E9107850-082B-4CB0-8C72-09586937E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445" y="2228730"/>
            <a:ext cx="2743200" cy="5843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B6AD2BEC-7EBC-4D6D-8E55-428D44694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445" y="3060361"/>
            <a:ext cx="1727201" cy="13323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Immagine 6">
            <a:extLst>
              <a:ext uri="{FF2B5EF4-FFF2-40B4-BE49-F238E27FC236}">
                <a16:creationId xmlns:a16="http://schemas.microsoft.com/office/drawing/2014/main" id="{02B66E73-C921-4175-8F12-48DD7CEA9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554" y="4646998"/>
            <a:ext cx="2645508" cy="9832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Immagine 7" descr="Immagine che contiene disegnando&#10;&#10;Descrizione generata con affidabilità molto elevata">
            <a:extLst>
              <a:ext uri="{FF2B5EF4-FFF2-40B4-BE49-F238E27FC236}">
                <a16:creationId xmlns:a16="http://schemas.microsoft.com/office/drawing/2014/main" id="{E94FF2BE-5C44-46A0-9961-4830F8540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708" y="5888777"/>
            <a:ext cx="2743200" cy="3558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0D8331D-08F5-4243-B215-2E646723AA74}"/>
              </a:ext>
            </a:extLst>
          </p:cNvPr>
          <p:cNvSpPr txBox="1"/>
          <p:nvPr/>
        </p:nvSpPr>
        <p:spPr>
          <a:xfrm>
            <a:off x="2028092" y="2272324"/>
            <a:ext cx="25478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dirty="0"/>
              <a:t>Once the </a:t>
            </a:r>
            <a:r>
              <a:rPr lang="it-IT" sz="1200" dirty="0" err="1"/>
              <a:t>application</a:t>
            </a:r>
            <a:r>
              <a:rPr lang="it-IT" sz="1200" dirty="0"/>
              <a:t> </a:t>
            </a:r>
            <a:r>
              <a:rPr lang="it-IT" sz="1200" dirty="0" err="1"/>
              <a:t>has</a:t>
            </a:r>
            <a:r>
              <a:rPr lang="it-IT" sz="1200" dirty="0"/>
              <a:t> </a:t>
            </a:r>
            <a:r>
              <a:rPr lang="it-IT" sz="1200" dirty="0" err="1"/>
              <a:t>started</a:t>
            </a:r>
            <a:r>
              <a:rPr lang="it-IT" sz="1200" dirty="0"/>
              <a:t>, the user can </a:t>
            </a:r>
            <a:r>
              <a:rPr lang="it-IT" sz="1200" dirty="0" err="1"/>
              <a:t>request</a:t>
            </a:r>
            <a:r>
              <a:rPr lang="it-IT" sz="1200" dirty="0"/>
              <a:t> to </a:t>
            </a:r>
            <a:r>
              <a:rPr lang="it-IT" sz="1200" dirty="0" err="1"/>
              <a:t>analyze</a:t>
            </a:r>
            <a:r>
              <a:rPr lang="it-IT" sz="1200" dirty="0"/>
              <a:t> a </a:t>
            </a:r>
            <a:r>
              <a:rPr lang="it-IT" sz="1200" dirty="0" err="1"/>
              <a:t>specific</a:t>
            </a:r>
            <a:r>
              <a:rPr lang="it-IT" sz="1200" dirty="0"/>
              <a:t> </a:t>
            </a:r>
            <a:r>
              <a:rPr lang="it-IT" sz="1200" dirty="0" err="1"/>
              <a:t>ecg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4E799E6-C724-46A3-892F-6443822F4CFF}"/>
              </a:ext>
            </a:extLst>
          </p:cNvPr>
          <p:cNvSpPr txBox="1"/>
          <p:nvPr/>
        </p:nvSpPr>
        <p:spPr>
          <a:xfrm>
            <a:off x="2024428" y="3499583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dirty="0"/>
              <a:t>First, the </a:t>
            </a:r>
            <a:r>
              <a:rPr lang="it-IT" sz="1200" dirty="0" err="1"/>
              <a:t>program</a:t>
            </a:r>
            <a:r>
              <a:rPr lang="it-IT" sz="1200" dirty="0"/>
              <a:t> </a:t>
            </a:r>
            <a:r>
              <a:rPr lang="it-IT" sz="1200" dirty="0" err="1"/>
              <a:t>will</a:t>
            </a:r>
            <a:r>
              <a:rPr lang="it-IT" sz="1200" dirty="0"/>
              <a:t> show the </a:t>
            </a:r>
            <a:r>
              <a:rPr lang="it-IT" sz="1200" dirty="0" err="1"/>
              <a:t>ecg</a:t>
            </a:r>
            <a:r>
              <a:rPr lang="it-IT" sz="1200" dirty="0"/>
              <a:t> </a:t>
            </a:r>
            <a:r>
              <a:rPr lang="it-IT" sz="1200" dirty="0" err="1"/>
              <a:t>wave</a:t>
            </a:r>
            <a:r>
              <a:rPr lang="it-IT" sz="1200" dirty="0"/>
              <a:t> on </a:t>
            </a:r>
            <a:r>
              <a:rPr lang="it-IT" sz="1200" dirty="0" err="1"/>
              <a:t>both</a:t>
            </a:r>
            <a:r>
              <a:rPr lang="it-IT" sz="1200" dirty="0"/>
              <a:t> MLII and V5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DD831B6-445B-439E-A69A-12E42DC46C25}"/>
              </a:ext>
            </a:extLst>
          </p:cNvPr>
          <p:cNvSpPr txBox="1"/>
          <p:nvPr/>
        </p:nvSpPr>
        <p:spPr>
          <a:xfrm>
            <a:off x="2131889" y="4906352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dirty="0" err="1"/>
              <a:t>Then</a:t>
            </a:r>
            <a:r>
              <a:rPr lang="it-IT" sz="1200" dirty="0"/>
              <a:t> </a:t>
            </a:r>
            <a:r>
              <a:rPr lang="it-IT" sz="1200" dirty="0" err="1"/>
              <a:t>it</a:t>
            </a:r>
            <a:r>
              <a:rPr lang="it-IT" sz="1200" dirty="0"/>
              <a:t> </a:t>
            </a:r>
            <a:r>
              <a:rPr lang="it-IT" sz="1200" dirty="0" err="1"/>
              <a:t>will</a:t>
            </a:r>
            <a:r>
              <a:rPr lang="it-IT" sz="1200" dirty="0"/>
              <a:t> compute the features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02F7743-321D-488C-92A4-00B2503520A5}"/>
              </a:ext>
            </a:extLst>
          </p:cNvPr>
          <p:cNvSpPr txBox="1"/>
          <p:nvPr/>
        </p:nvSpPr>
        <p:spPr>
          <a:xfrm>
            <a:off x="2131889" y="5814890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dirty="0"/>
              <a:t>And, show </a:t>
            </a:r>
            <a:r>
              <a:rPr lang="it-IT" sz="1200" dirty="0" err="1"/>
              <a:t>at</a:t>
            </a:r>
            <a:r>
              <a:rPr lang="it-IT" sz="1200" dirty="0"/>
              <a:t> video a </a:t>
            </a:r>
            <a:r>
              <a:rPr lang="it-IT" sz="1200" dirty="0" err="1"/>
              <a:t>summary</a:t>
            </a:r>
            <a:r>
              <a:rPr lang="it-IT" sz="1200" dirty="0"/>
              <a:t> of the </a:t>
            </a:r>
            <a:r>
              <a:rPr lang="it-IT" sz="1200" dirty="0" err="1"/>
              <a:t>prediction</a:t>
            </a:r>
            <a:r>
              <a:rPr lang="it-IT" sz="1200" dirty="0"/>
              <a:t> and </a:t>
            </a:r>
            <a:r>
              <a:rPr lang="it-IT" sz="1200" dirty="0" err="1"/>
              <a:t>save</a:t>
            </a:r>
            <a:r>
              <a:rPr lang="it-IT" sz="1200" dirty="0"/>
              <a:t> </a:t>
            </a:r>
            <a:r>
              <a:rPr lang="it-IT" sz="1200" dirty="0" err="1"/>
              <a:t>into</a:t>
            </a:r>
            <a:r>
              <a:rPr lang="it-IT" sz="1200" dirty="0"/>
              <a:t> a </a:t>
            </a:r>
            <a:r>
              <a:rPr lang="it-IT" sz="1200" dirty="0" err="1"/>
              <a:t>dedicated</a:t>
            </a:r>
            <a:r>
              <a:rPr lang="it-IT" sz="1200" dirty="0"/>
              <a:t> file the </a:t>
            </a:r>
            <a:r>
              <a:rPr lang="it-IT" sz="1200" dirty="0" err="1"/>
              <a:t>detailed</a:t>
            </a:r>
            <a:r>
              <a:rPr lang="it-IT" sz="1200" dirty="0"/>
              <a:t> </a:t>
            </a:r>
            <a:r>
              <a:rPr lang="it-IT" sz="1200" dirty="0" err="1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9007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DATASET:</a:t>
            </a:r>
            <a:br>
              <a:rPr lang="en-US" dirty="0">
                <a:solidFill>
                  <a:srgbClr val="FFFEFF"/>
                </a:solidFill>
              </a:rPr>
            </a:br>
            <a:r>
              <a:rPr lang="en-US" dirty="0">
                <a:solidFill>
                  <a:srgbClr val="FFFEFF"/>
                </a:solidFill>
              </a:rPr>
              <a:t>Mit-BIH </a:t>
            </a:r>
            <a:r>
              <a:rPr lang="en-US">
                <a:solidFill>
                  <a:srgbClr val="FFFEFF"/>
                </a:solidFill>
              </a:rPr>
              <a:t>DataBASE 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45994" y="2017726"/>
            <a:ext cx="11306175" cy="49552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2000"/>
              <a:t>The </a:t>
            </a:r>
            <a:r>
              <a:rPr lang="it-IT" sz="2000" b="1"/>
              <a:t>MIT-BIH </a:t>
            </a:r>
            <a:r>
              <a:rPr lang="it-IT" sz="2000" b="1" err="1">
                <a:ea typeface="+mn-lt"/>
                <a:cs typeface="+mn-lt"/>
              </a:rPr>
              <a:t>Arrhythmia</a:t>
            </a:r>
            <a:r>
              <a:rPr lang="it-IT" sz="2000" b="1">
                <a:ea typeface="+mn-lt"/>
                <a:cs typeface="+mn-lt"/>
              </a:rPr>
              <a:t> Database</a:t>
            </a:r>
            <a:r>
              <a:rPr lang="it-IT" sz="200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contains</a:t>
            </a:r>
            <a:r>
              <a:rPr lang="it-IT" sz="2000">
                <a:ea typeface="+mn-lt"/>
                <a:cs typeface="+mn-lt"/>
              </a:rPr>
              <a:t> </a:t>
            </a:r>
            <a:r>
              <a:rPr lang="it-IT" sz="2000" b="1">
                <a:ea typeface="+mn-lt"/>
                <a:cs typeface="+mn-lt"/>
              </a:rPr>
              <a:t>48 </a:t>
            </a:r>
            <a:r>
              <a:rPr lang="it-IT" sz="2000" b="1" err="1">
                <a:ea typeface="+mn-lt"/>
                <a:cs typeface="+mn-lt"/>
              </a:rPr>
              <a:t>half</a:t>
            </a:r>
            <a:r>
              <a:rPr lang="it-IT" sz="2000" b="1">
                <a:ea typeface="+mn-lt"/>
                <a:cs typeface="+mn-lt"/>
              </a:rPr>
              <a:t>-hour </a:t>
            </a:r>
            <a:r>
              <a:rPr lang="it-IT" sz="2000" b="1" err="1">
                <a:ea typeface="+mn-lt"/>
                <a:cs typeface="+mn-lt"/>
              </a:rPr>
              <a:t>excerpts</a:t>
            </a:r>
            <a:r>
              <a:rPr lang="it-IT" sz="2000" b="1">
                <a:ea typeface="+mn-lt"/>
                <a:cs typeface="+mn-lt"/>
              </a:rPr>
              <a:t> of </a:t>
            </a:r>
            <a:r>
              <a:rPr lang="it-IT" sz="2000" b="1" err="1">
                <a:ea typeface="+mn-lt"/>
                <a:cs typeface="+mn-lt"/>
              </a:rPr>
              <a:t>two-channel</a:t>
            </a:r>
            <a:r>
              <a:rPr lang="it-IT" sz="2000" b="1">
                <a:ea typeface="+mn-lt"/>
                <a:cs typeface="+mn-lt"/>
              </a:rPr>
              <a:t> </a:t>
            </a:r>
            <a:r>
              <a:rPr lang="it-IT" sz="2000" b="1" err="1">
                <a:ea typeface="+mn-lt"/>
                <a:cs typeface="+mn-lt"/>
              </a:rPr>
              <a:t>ambulatory</a:t>
            </a:r>
            <a:r>
              <a:rPr lang="it-IT" sz="2000" b="1">
                <a:ea typeface="+mn-lt"/>
                <a:cs typeface="+mn-lt"/>
              </a:rPr>
              <a:t> ECG recordings</a:t>
            </a:r>
            <a:r>
              <a:rPr lang="it-IT" sz="2000">
                <a:ea typeface="+mn-lt"/>
                <a:cs typeface="+mn-lt"/>
              </a:rPr>
              <a:t>, </a:t>
            </a:r>
            <a:r>
              <a:rPr lang="it-IT" sz="2000" err="1">
                <a:ea typeface="+mn-lt"/>
                <a:cs typeface="+mn-lt"/>
              </a:rPr>
              <a:t>obtained</a:t>
            </a:r>
            <a:r>
              <a:rPr lang="it-IT" sz="2000">
                <a:ea typeface="+mn-lt"/>
                <a:cs typeface="+mn-lt"/>
              </a:rPr>
              <a:t> from </a:t>
            </a:r>
            <a:r>
              <a:rPr lang="it-IT" sz="2000" b="1">
                <a:ea typeface="+mn-lt"/>
                <a:cs typeface="+mn-lt"/>
              </a:rPr>
              <a:t>47 </a:t>
            </a:r>
            <a:r>
              <a:rPr lang="it-IT" sz="2000" b="1" err="1">
                <a:ea typeface="+mn-lt"/>
                <a:cs typeface="+mn-lt"/>
              </a:rPr>
              <a:t>subjects</a:t>
            </a:r>
            <a:r>
              <a:rPr lang="it-IT" sz="2000" b="1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studied</a:t>
            </a:r>
            <a:r>
              <a:rPr lang="it-IT" sz="2000">
                <a:ea typeface="+mn-lt"/>
                <a:cs typeface="+mn-lt"/>
              </a:rPr>
              <a:t> by the BIH </a:t>
            </a:r>
            <a:r>
              <a:rPr lang="it-IT" sz="2000" err="1">
                <a:ea typeface="+mn-lt"/>
                <a:cs typeface="+mn-lt"/>
              </a:rPr>
              <a:t>Arrhythmia</a:t>
            </a:r>
            <a:r>
              <a:rPr lang="it-IT" sz="200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Laboratory</a:t>
            </a:r>
            <a:r>
              <a:rPr lang="it-IT" sz="200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between</a:t>
            </a:r>
            <a:r>
              <a:rPr lang="it-IT" sz="2000">
                <a:ea typeface="+mn-lt"/>
                <a:cs typeface="+mn-lt"/>
              </a:rPr>
              <a:t> 1975 and 1979. 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sz="2000"/>
          </a:p>
          <a:p>
            <a:r>
              <a:rPr lang="it-IT" sz="2000" b="1" err="1"/>
              <a:t>Each</a:t>
            </a:r>
            <a:r>
              <a:rPr lang="it-IT" sz="2000" b="1"/>
              <a:t> ECG record </a:t>
            </a:r>
            <a:r>
              <a:rPr lang="it-IT" sz="2000" b="1" err="1"/>
              <a:t>contains</a:t>
            </a:r>
            <a:r>
              <a:rPr lang="it-IT" sz="2000" b="1"/>
              <a:t> a </a:t>
            </a:r>
            <a:r>
              <a:rPr lang="it-IT" sz="2000" b="1" err="1"/>
              <a:t>variable</a:t>
            </a:r>
            <a:r>
              <a:rPr lang="it-IT" sz="2000" b="1"/>
              <a:t> </a:t>
            </a:r>
            <a:r>
              <a:rPr lang="it-IT" sz="2000" b="1" err="1"/>
              <a:t>number</a:t>
            </a:r>
            <a:r>
              <a:rPr lang="it-IT" sz="2000" b="1"/>
              <a:t> of beats</a:t>
            </a:r>
            <a:r>
              <a:rPr lang="it-IT" sz="2000"/>
              <a:t>, </a:t>
            </a:r>
            <a:r>
              <a:rPr lang="it-IT" sz="2000" err="1"/>
              <a:t>these</a:t>
            </a:r>
            <a:r>
              <a:rPr lang="it-IT" sz="2000">
                <a:ea typeface="+mn-lt"/>
                <a:cs typeface="+mn-lt"/>
              </a:rPr>
              <a:t> </a:t>
            </a:r>
            <a:r>
              <a:rPr lang="it-IT" sz="2000" err="1">
                <a:ea typeface="+mn-lt"/>
                <a:cs typeface="+mn-lt"/>
              </a:rPr>
              <a:t>usually</a:t>
            </a:r>
            <a:r>
              <a:rPr lang="it-IT" sz="2000">
                <a:ea typeface="+mn-lt"/>
                <a:cs typeface="+mn-lt"/>
              </a:rPr>
              <a:t> </a:t>
            </a:r>
            <a:r>
              <a:rPr lang="it-IT" sz="2000" err="1">
                <a:ea typeface="+mn-lt"/>
                <a:cs typeface="+mn-lt"/>
              </a:rPr>
              <a:t>vary</a:t>
            </a:r>
            <a:r>
              <a:rPr lang="it-IT" sz="2000">
                <a:ea typeface="+mn-lt"/>
                <a:cs typeface="+mn-lt"/>
              </a:rPr>
              <a:t> </a:t>
            </a:r>
            <a:r>
              <a:rPr lang="it-IT" sz="2000" err="1">
                <a:ea typeface="+mn-lt"/>
                <a:cs typeface="+mn-lt"/>
              </a:rPr>
              <a:t>patient</a:t>
            </a:r>
            <a:r>
              <a:rPr lang="it-IT" sz="2000">
                <a:ea typeface="+mn-lt"/>
                <a:cs typeface="+mn-lt"/>
              </a:rPr>
              <a:t> by </a:t>
            </a:r>
            <a:r>
              <a:rPr lang="it-IT" sz="2000" err="1">
                <a:ea typeface="+mn-lt"/>
                <a:cs typeface="+mn-lt"/>
              </a:rPr>
              <a:t>patient</a:t>
            </a:r>
            <a:r>
              <a:rPr lang="it-IT" sz="2000"/>
              <a:t>, and are </a:t>
            </a:r>
            <a:r>
              <a:rPr lang="it-IT" sz="2000" err="1"/>
              <a:t>refered</a:t>
            </a:r>
            <a:r>
              <a:rPr lang="it-IT" sz="2000"/>
              <a:t> to one </a:t>
            </a:r>
            <a:r>
              <a:rPr lang="it-IT" sz="2000" err="1"/>
              <a:t>txt</a:t>
            </a:r>
            <a:r>
              <a:rPr lang="it-IT" sz="2000"/>
              <a:t> file </a:t>
            </a:r>
            <a:r>
              <a:rPr lang="it-IT" sz="2000" err="1"/>
              <a:t>containing</a:t>
            </a:r>
            <a:r>
              <a:rPr lang="it-IT" sz="2000"/>
              <a:t> the information </a:t>
            </a:r>
            <a:r>
              <a:rPr lang="it-IT" sz="2000" err="1"/>
              <a:t>about</a:t>
            </a:r>
            <a:r>
              <a:rPr lang="it-IT" sz="2000"/>
              <a:t> the beats. 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sz="2000"/>
          </a:p>
          <a:p>
            <a:r>
              <a:rPr lang="it-IT" sz="2000"/>
              <a:t>Each beat </a:t>
            </a:r>
            <a:r>
              <a:rPr lang="it-IT" sz="2000" err="1"/>
              <a:t>has</a:t>
            </a:r>
            <a:r>
              <a:rPr lang="it-IT" sz="2000"/>
              <a:t> </a:t>
            </a:r>
            <a:r>
              <a:rPr lang="it-IT" sz="2000" err="1"/>
              <a:t>two</a:t>
            </a:r>
            <a:r>
              <a:rPr lang="it-IT" sz="2000"/>
              <a:t> files </a:t>
            </a:r>
            <a:r>
              <a:rPr lang="it-IT" sz="2000" err="1"/>
              <a:t>associated</a:t>
            </a:r>
            <a:r>
              <a:rPr lang="it-IT" sz="2000"/>
              <a:t> to it:</a:t>
            </a:r>
          </a:p>
          <a:p>
            <a:endParaRPr lang="it-IT" sz="2000"/>
          </a:p>
          <a:p>
            <a:pPr marL="285750" indent="-285750">
              <a:buFont typeface="Arial"/>
              <a:buChar char="•"/>
            </a:pPr>
            <a:r>
              <a:rPr lang="it-IT" sz="2000"/>
              <a:t>Txt file, </a:t>
            </a:r>
            <a:r>
              <a:rPr lang="it-IT" sz="2000" err="1"/>
              <a:t>containing</a:t>
            </a:r>
            <a:r>
              <a:rPr lang="it-IT" sz="2000"/>
              <a:t> in </a:t>
            </a:r>
            <a:r>
              <a:rPr lang="it-IT" sz="2000" err="1"/>
              <a:t>particular</a:t>
            </a:r>
            <a:r>
              <a:rPr lang="it-IT" sz="2000"/>
              <a:t> the position of the </a:t>
            </a:r>
            <a:r>
              <a:rPr lang="it-IT" sz="2000" err="1"/>
              <a:t>peak</a:t>
            </a:r>
            <a:r>
              <a:rPr lang="it-IT" sz="2000"/>
              <a:t> and the class to </a:t>
            </a:r>
            <a:r>
              <a:rPr lang="it-IT" sz="2000" err="1"/>
              <a:t>which</a:t>
            </a:r>
            <a:r>
              <a:rPr lang="it-IT" sz="2000"/>
              <a:t> the beat </a:t>
            </a:r>
            <a:r>
              <a:rPr lang="it-IT" sz="2000" err="1"/>
              <a:t>has</a:t>
            </a:r>
            <a:r>
              <a:rPr lang="it-IT" sz="2000"/>
              <a:t> </a:t>
            </a:r>
            <a:r>
              <a:rPr lang="it-IT" sz="2000" err="1"/>
              <a:t>been</a:t>
            </a:r>
            <a:r>
              <a:rPr lang="it-IT" sz="2000"/>
              <a:t> labeled</a:t>
            </a:r>
          </a:p>
          <a:p>
            <a:endParaRPr lang="it-IT" sz="2000"/>
          </a:p>
          <a:p>
            <a:pPr marL="285750" indent="-285750">
              <a:buFont typeface="Arial"/>
              <a:buChar char="•"/>
            </a:pPr>
            <a:r>
              <a:rPr lang="it-IT" sz="2000"/>
              <a:t>CSV file, </a:t>
            </a:r>
            <a:r>
              <a:rPr lang="it-IT" sz="2000" err="1"/>
              <a:t>formed</a:t>
            </a:r>
            <a:r>
              <a:rPr lang="it-IT" sz="2000"/>
              <a:t> by </a:t>
            </a:r>
            <a:r>
              <a:rPr lang="it-IT" sz="2000" err="1"/>
              <a:t>two</a:t>
            </a:r>
            <a:r>
              <a:rPr lang="it-IT" sz="2000"/>
              <a:t> columns:</a:t>
            </a:r>
          </a:p>
          <a:p>
            <a:pPr marL="742950" lvl="1" indent="-285750">
              <a:buFont typeface="Arial"/>
              <a:buChar char="•"/>
            </a:pPr>
            <a:r>
              <a:rPr lang="it-IT" sz="2000"/>
              <a:t>Value of the MLII (</a:t>
            </a:r>
            <a:r>
              <a:rPr lang="it-IT" sz="2000" err="1"/>
              <a:t>modified</a:t>
            </a:r>
            <a:r>
              <a:rPr lang="it-IT" sz="2000"/>
              <a:t>-lead II)</a:t>
            </a:r>
          </a:p>
          <a:p>
            <a:pPr marL="742950" lvl="1" indent="-285750">
              <a:buFont typeface="Arial"/>
              <a:buChar char="•"/>
            </a:pPr>
            <a:r>
              <a:rPr lang="it-IT" sz="2000"/>
              <a:t>Value of one of  V1,V2,V4 or V5</a:t>
            </a:r>
          </a:p>
          <a:p>
            <a:pPr lvl="3"/>
            <a:endParaRPr lang="it-IT"/>
          </a:p>
          <a:p>
            <a:pPr lvl="3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442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DATASET:</a:t>
            </a:r>
            <a:br>
              <a:rPr lang="en-US" dirty="0">
                <a:solidFill>
                  <a:srgbClr val="FFFEFF"/>
                </a:solidFill>
              </a:rPr>
            </a:br>
            <a:r>
              <a:rPr lang="en-US">
                <a:solidFill>
                  <a:srgbClr val="FFFEFF"/>
                </a:solidFill>
              </a:rPr>
              <a:t>CLASS DIAGRAM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76250" y="1933575"/>
            <a:ext cx="11239500" cy="4985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2000" dirty="0" err="1"/>
              <a:t>Each</a:t>
            </a:r>
            <a:r>
              <a:rPr lang="it-IT" sz="2000" dirty="0"/>
              <a:t> beat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sampled</a:t>
            </a:r>
            <a:r>
              <a:rPr lang="it-IT" sz="2000" dirty="0"/>
              <a:t> from the database </a:t>
            </a:r>
            <a:r>
              <a:rPr lang="it-IT" sz="2000" dirty="0" err="1"/>
              <a:t>using</a:t>
            </a:r>
            <a:r>
              <a:rPr lang="it-IT" sz="2000" dirty="0"/>
              <a:t> the information of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dirty="0" err="1"/>
              <a:t>peak</a:t>
            </a:r>
            <a:r>
              <a:rPr lang="it-IT" sz="2000" dirty="0"/>
              <a:t> and </a:t>
            </a:r>
            <a:r>
              <a:rPr lang="it-IT" sz="2000" dirty="0" err="1"/>
              <a:t>taking</a:t>
            </a:r>
            <a:r>
              <a:rPr lang="it-IT" sz="2000" dirty="0"/>
              <a:t> a </a:t>
            </a:r>
            <a:r>
              <a:rPr lang="it-IT" sz="2000" dirty="0" err="1"/>
              <a:t>certain</a:t>
            </a:r>
            <a:r>
              <a:rPr lang="it-IT" sz="2000" dirty="0"/>
              <a:t> </a:t>
            </a:r>
            <a:r>
              <a:rPr lang="it-IT" sz="2000" dirty="0" err="1"/>
              <a:t>number</a:t>
            </a:r>
            <a:r>
              <a:rPr lang="it-IT" sz="2000" dirty="0"/>
              <a:t> of </a:t>
            </a:r>
            <a:r>
              <a:rPr lang="it-IT" sz="2000" dirty="0" err="1"/>
              <a:t>values</a:t>
            </a:r>
            <a:r>
              <a:rPr lang="it-IT" sz="2000" dirty="0"/>
              <a:t> from the ECG </a:t>
            </a:r>
            <a:r>
              <a:rPr lang="it-IT" sz="2000" dirty="0" err="1"/>
              <a:t>wave</a:t>
            </a:r>
            <a:r>
              <a:rPr lang="it-IT" sz="2000" dirty="0"/>
              <a:t> by the </a:t>
            </a:r>
            <a:r>
              <a:rPr lang="it-IT" sz="2000" dirty="0" err="1"/>
              <a:t>left</a:t>
            </a:r>
            <a:r>
              <a:rPr lang="it-IT" sz="2000" dirty="0"/>
              <a:t> and the </a:t>
            </a:r>
            <a:r>
              <a:rPr lang="it-IT" sz="2000" dirty="0" err="1"/>
              <a:t>right</a:t>
            </a:r>
            <a:r>
              <a:rPr lang="it-IT" sz="2000" dirty="0"/>
              <a:t> of the </a:t>
            </a:r>
            <a:r>
              <a:rPr lang="it-IT" sz="2000" dirty="0" err="1"/>
              <a:t>peak</a:t>
            </a:r>
            <a:r>
              <a:rPr lang="it-IT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sz="2000"/>
          </a:p>
          <a:p>
            <a:pPr algn="ctr"/>
            <a:r>
              <a:rPr lang="it-IT" sz="2000" dirty="0"/>
              <a:t>  </a:t>
            </a:r>
            <a:r>
              <a:rPr lang="it-IT" sz="2000" dirty="0" err="1"/>
              <a:t>Each</a:t>
            </a:r>
            <a:r>
              <a:rPr lang="it-IT" sz="2000" dirty="0"/>
              <a:t> beat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 </a:t>
            </a:r>
            <a:r>
              <a:rPr lang="it-IT" sz="2000" dirty="0" err="1"/>
              <a:t>sampled</a:t>
            </a:r>
            <a:r>
              <a:rPr lang="it-IT" sz="2000" dirty="0"/>
              <a:t> in </a:t>
            </a:r>
            <a:r>
              <a:rPr lang="it-IT" sz="2000" dirty="0" err="1"/>
              <a:t>both</a:t>
            </a:r>
            <a:r>
              <a:rPr lang="it-IT" sz="2000" dirty="0"/>
              <a:t> of the </a:t>
            </a:r>
            <a:r>
              <a:rPr lang="it-IT" sz="2000" dirty="0" err="1"/>
              <a:t>signal</a:t>
            </a:r>
            <a:r>
              <a:rPr lang="it-IT" sz="2000" dirty="0"/>
              <a:t> </a:t>
            </a:r>
            <a:r>
              <a:rPr lang="it-IT" sz="2000" dirty="0" err="1"/>
              <a:t>stored</a:t>
            </a:r>
            <a:r>
              <a:rPr lang="it-IT" sz="2000" dirty="0"/>
              <a:t> in the CSV </a:t>
            </a:r>
            <a:r>
              <a:rPr lang="it-IT" sz="2000" dirty="0" err="1"/>
              <a:t>columns</a:t>
            </a:r>
            <a:r>
              <a:rPr lang="it-IT" sz="2000" dirty="0"/>
              <a:t> ( MLII and V1 ) and </a:t>
            </a:r>
            <a:r>
              <a:rPr lang="it-IT" sz="2000" dirty="0" err="1"/>
              <a:t>stored</a:t>
            </a:r>
            <a:r>
              <a:rPr lang="it-IT" sz="2000" dirty="0"/>
              <a:t> </a:t>
            </a:r>
            <a:r>
              <a:rPr lang="it-IT" sz="2000" dirty="0" err="1"/>
              <a:t>again</a:t>
            </a:r>
            <a:r>
              <a:rPr lang="it-IT" sz="2000" dirty="0"/>
              <a:t> in 2 </a:t>
            </a:r>
            <a:r>
              <a:rPr lang="it-IT" sz="2000" dirty="0" err="1"/>
              <a:t>vector</a:t>
            </a:r>
            <a:r>
              <a:rPr lang="it-IT" sz="2000" dirty="0"/>
              <a:t> of 360 </a:t>
            </a:r>
            <a:r>
              <a:rPr lang="it-IT" sz="2000" dirty="0" err="1"/>
              <a:t>values</a:t>
            </a:r>
            <a:r>
              <a:rPr lang="it-IT" sz="2000" dirty="0"/>
              <a:t> </a:t>
            </a:r>
            <a:r>
              <a:rPr lang="it-IT" sz="2000" dirty="0" err="1"/>
              <a:t>representing</a:t>
            </a:r>
            <a:r>
              <a:rPr lang="it-IT" sz="2000" dirty="0"/>
              <a:t> the y </a:t>
            </a:r>
            <a:r>
              <a:rPr lang="it-IT" sz="2000" dirty="0" err="1"/>
              <a:t>values</a:t>
            </a:r>
            <a:r>
              <a:rPr lang="it-IT" sz="2000" dirty="0"/>
              <a:t> of the ECG </a:t>
            </a:r>
            <a:r>
              <a:rPr lang="it-IT" sz="2000" dirty="0" err="1"/>
              <a:t>wave</a:t>
            </a:r>
            <a:r>
              <a:rPr lang="it-IT" sz="2000" dirty="0"/>
              <a:t>.</a:t>
            </a:r>
          </a:p>
          <a:p>
            <a:pPr algn="ctr"/>
            <a:endParaRPr lang="it-IT" sz="2000"/>
          </a:p>
          <a:p>
            <a:r>
              <a:rPr lang="it-IT" sz="2000" dirty="0"/>
              <a:t>The dataset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highly</a:t>
            </a:r>
            <a:r>
              <a:rPr lang="it-IT" sz="2000" dirty="0"/>
              <a:t> </a:t>
            </a:r>
            <a:r>
              <a:rPr lang="it-IT" sz="2000" dirty="0" err="1"/>
              <a:t>imbalanced</a:t>
            </a:r>
            <a:r>
              <a:rPr lang="it-IT" sz="2000" dirty="0"/>
              <a:t>:</a:t>
            </a:r>
          </a:p>
          <a:p>
            <a:endParaRPr lang="it-IT" sz="2000"/>
          </a:p>
          <a:p>
            <a:pPr marL="742950" lvl="1" indent="-285750">
              <a:buFont typeface="Wingdings"/>
              <a:buChar char="§"/>
            </a:pPr>
            <a:r>
              <a:rPr lang="it-IT" sz="2000" dirty="0"/>
              <a:t>90% of the beats </a:t>
            </a:r>
            <a:r>
              <a:rPr lang="it-IT" sz="2000" dirty="0" err="1"/>
              <a:t>belong</a:t>
            </a:r>
            <a:r>
              <a:rPr lang="it-IT" sz="2000" dirty="0"/>
              <a:t> to class N</a:t>
            </a:r>
          </a:p>
          <a:p>
            <a:pPr marL="742950" lvl="1" indent="-285750">
              <a:buFont typeface="Wingdings"/>
              <a:buChar char="§"/>
            </a:pPr>
            <a:r>
              <a:rPr lang="it-IT" sz="2000" dirty="0"/>
              <a:t>3% </a:t>
            </a:r>
            <a:r>
              <a:rPr lang="it-IT" sz="2000" dirty="0" err="1"/>
              <a:t>belong</a:t>
            </a:r>
            <a:r>
              <a:rPr lang="it-IT" sz="2000" dirty="0"/>
              <a:t> to class SVEB</a:t>
            </a:r>
          </a:p>
          <a:p>
            <a:pPr marL="742950" lvl="1" indent="-285750">
              <a:buFont typeface="Wingdings"/>
              <a:buChar char="§"/>
            </a:pPr>
            <a:r>
              <a:rPr lang="it-IT" sz="2000" dirty="0"/>
              <a:t>6% </a:t>
            </a:r>
            <a:r>
              <a:rPr lang="it-IT" sz="2000" dirty="0" err="1"/>
              <a:t>belong</a:t>
            </a:r>
            <a:r>
              <a:rPr lang="it-IT" sz="2000" dirty="0"/>
              <a:t> to class VEB</a:t>
            </a:r>
          </a:p>
          <a:p>
            <a:pPr marL="742950" lvl="1" indent="-285750">
              <a:buFont typeface="Wingdings"/>
              <a:buChar char="§"/>
            </a:pPr>
            <a:r>
              <a:rPr lang="it-IT" sz="2000" dirty="0"/>
              <a:t>1% </a:t>
            </a:r>
            <a:r>
              <a:rPr lang="it-IT" sz="2000" dirty="0" err="1"/>
              <a:t>belong</a:t>
            </a:r>
            <a:r>
              <a:rPr lang="it-IT" sz="2000" dirty="0"/>
              <a:t> to class F</a:t>
            </a:r>
          </a:p>
          <a:p>
            <a:pPr marL="742950" lvl="1" indent="-285750">
              <a:buFont typeface="Wingdings"/>
              <a:buChar char="§"/>
            </a:pPr>
            <a:r>
              <a:rPr lang="it-IT" sz="2000" dirty="0"/>
              <a:t>The Q AAMI classes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been</a:t>
            </a:r>
            <a:r>
              <a:rPr lang="it-IT" sz="2000" dirty="0"/>
              <a:t> </a:t>
            </a:r>
          </a:p>
          <a:p>
            <a:pPr lvl="1"/>
            <a:r>
              <a:rPr lang="it-IT" sz="2000" dirty="0"/>
              <a:t>     </a:t>
            </a:r>
            <a:r>
              <a:rPr lang="it-IT" sz="2000" dirty="0" err="1"/>
              <a:t>ignored</a:t>
            </a:r>
            <a:r>
              <a:rPr lang="it-IT" sz="2000" dirty="0"/>
              <a:t> </a:t>
            </a:r>
            <a:r>
              <a:rPr lang="it-IT" sz="2000" dirty="0" err="1"/>
              <a:t>given</a:t>
            </a:r>
            <a:r>
              <a:rPr lang="it-IT" sz="2000" dirty="0"/>
              <a:t> </a:t>
            </a:r>
            <a:r>
              <a:rPr lang="it-IT" sz="2000" dirty="0" err="1"/>
              <a:t>their</a:t>
            </a:r>
            <a:r>
              <a:rPr lang="it-IT" sz="2000" dirty="0"/>
              <a:t> </a:t>
            </a:r>
            <a:r>
              <a:rPr lang="it-IT" sz="2000" dirty="0" err="1"/>
              <a:t>basically</a:t>
            </a:r>
            <a:r>
              <a:rPr lang="it-IT" sz="2000" dirty="0"/>
              <a:t> </a:t>
            </a:r>
          </a:p>
          <a:p>
            <a:pPr lvl="1"/>
            <a:r>
              <a:rPr lang="it-IT" sz="2000" dirty="0"/>
              <a:t>     non-</a:t>
            </a:r>
            <a:r>
              <a:rPr lang="it-IT" sz="2000" dirty="0" err="1"/>
              <a:t>existance</a:t>
            </a:r>
          </a:p>
          <a:p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12" y="3884103"/>
            <a:ext cx="6336000" cy="25005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7712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Preprocessing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21891" y="4205239"/>
            <a:ext cx="11334750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2000"/>
              <a:t>Some </a:t>
            </a:r>
            <a:r>
              <a:rPr lang="it-IT" sz="2000" err="1"/>
              <a:t>preprocessing</a:t>
            </a:r>
            <a:r>
              <a:rPr lang="it-IT" sz="2000"/>
              <a:t> </a:t>
            </a:r>
            <a:r>
              <a:rPr lang="it-IT" sz="2000" err="1"/>
              <a:t>has</a:t>
            </a:r>
            <a:r>
              <a:rPr lang="it-IT" sz="2000"/>
              <a:t> </a:t>
            </a:r>
            <a:r>
              <a:rPr lang="it-IT" sz="2000" err="1"/>
              <a:t>been</a:t>
            </a:r>
            <a:r>
              <a:rPr lang="it-IT" sz="2000"/>
              <a:t> </a:t>
            </a:r>
            <a:r>
              <a:rPr lang="it-IT" sz="2000" err="1"/>
              <a:t>performed</a:t>
            </a:r>
            <a:r>
              <a:rPr lang="it-IT" sz="2000"/>
              <a:t> on the dataset </a:t>
            </a:r>
            <a:r>
              <a:rPr lang="it-IT" sz="2000" err="1"/>
              <a:t>before</a:t>
            </a:r>
            <a:r>
              <a:rPr lang="it-IT" sz="2000"/>
              <a:t> the training, in </a:t>
            </a:r>
            <a:r>
              <a:rPr lang="it-IT" sz="2000" err="1"/>
              <a:t>order</a:t>
            </a:r>
            <a:r>
              <a:rPr lang="it-IT" sz="2000"/>
              <a:t> to </a:t>
            </a:r>
            <a:r>
              <a:rPr lang="it-IT" sz="2000" err="1"/>
              <a:t>remove</a:t>
            </a:r>
            <a:r>
              <a:rPr lang="it-IT" sz="2000"/>
              <a:t> </a:t>
            </a:r>
            <a:r>
              <a:rPr lang="it-IT" sz="2000" err="1"/>
              <a:t>noise</a:t>
            </a:r>
            <a:r>
              <a:rPr lang="it-IT" sz="2000"/>
              <a:t> and </a:t>
            </a:r>
            <a:r>
              <a:rPr lang="it-IT" sz="2000" err="1"/>
              <a:t>clean</a:t>
            </a:r>
            <a:r>
              <a:rPr lang="it-IT" sz="2000"/>
              <a:t> data.</a:t>
            </a:r>
          </a:p>
          <a:p>
            <a:endParaRPr lang="it-IT" sz="2000">
              <a:ea typeface="+mn-lt"/>
              <a:cs typeface="+mn-lt"/>
            </a:endParaRPr>
          </a:p>
          <a:p>
            <a:r>
              <a:rPr lang="it-IT" sz="2000">
                <a:ea typeface="+mn-lt"/>
                <a:cs typeface="+mn-lt"/>
              </a:rPr>
              <a:t>The procedure </a:t>
            </a:r>
            <a:r>
              <a:rPr lang="it-IT" sz="2000" err="1">
                <a:ea typeface="+mn-lt"/>
                <a:cs typeface="+mn-lt"/>
              </a:rPr>
              <a:t>consists</a:t>
            </a:r>
            <a:r>
              <a:rPr lang="it-IT" sz="2000">
                <a:ea typeface="+mn-lt"/>
                <a:cs typeface="+mn-lt"/>
              </a:rPr>
              <a:t> in </a:t>
            </a:r>
            <a:r>
              <a:rPr lang="it-IT" sz="2000" err="1">
                <a:ea typeface="+mn-lt"/>
                <a:cs typeface="+mn-lt"/>
              </a:rPr>
              <a:t>performing</a:t>
            </a:r>
            <a:r>
              <a:rPr lang="it-IT" sz="2000">
                <a:ea typeface="+mn-lt"/>
                <a:cs typeface="+mn-lt"/>
              </a:rPr>
              <a:t> a baseline </a:t>
            </a:r>
            <a:r>
              <a:rPr lang="it-IT" sz="2000" err="1">
                <a:ea typeface="+mn-lt"/>
                <a:cs typeface="+mn-lt"/>
              </a:rPr>
              <a:t>removal</a:t>
            </a:r>
            <a:r>
              <a:rPr lang="it-IT" sz="2000">
                <a:ea typeface="+mn-lt"/>
                <a:cs typeface="+mn-lt"/>
              </a:rPr>
              <a:t> from </a:t>
            </a:r>
            <a:r>
              <a:rPr lang="it-IT" sz="2000" err="1">
                <a:ea typeface="+mn-lt"/>
                <a:cs typeface="+mn-lt"/>
              </a:rPr>
              <a:t>both</a:t>
            </a:r>
            <a:r>
              <a:rPr lang="it-IT" sz="2000">
                <a:ea typeface="+mn-lt"/>
                <a:cs typeface="+mn-lt"/>
              </a:rPr>
              <a:t> of the 2 beat </a:t>
            </a:r>
            <a:r>
              <a:rPr lang="it-IT" sz="2000" err="1">
                <a:ea typeface="+mn-lt"/>
                <a:cs typeface="+mn-lt"/>
              </a:rPr>
              <a:t>records</a:t>
            </a:r>
            <a:r>
              <a:rPr lang="it-IT" sz="2000">
                <a:ea typeface="+mn-lt"/>
                <a:cs typeface="+mn-lt"/>
              </a:rPr>
              <a:t>:</a:t>
            </a:r>
            <a:endParaRPr lang="en-US" sz="2000">
              <a:ea typeface="+mn-lt"/>
              <a:cs typeface="+mn-lt"/>
            </a:endParaRPr>
          </a:p>
          <a:p>
            <a:pPr marL="800100" lvl="1" indent="-342900">
              <a:buFont typeface="Wingdings"/>
              <a:buChar char="§"/>
            </a:pPr>
            <a:r>
              <a:rPr lang="it-IT" sz="2000">
                <a:ea typeface="+mn-lt"/>
                <a:cs typeface="+mn-lt"/>
              </a:rPr>
              <a:t>Two </a:t>
            </a:r>
            <a:r>
              <a:rPr lang="it-IT" sz="2000" err="1">
                <a:ea typeface="+mn-lt"/>
                <a:cs typeface="+mn-lt"/>
              </a:rPr>
              <a:t>median</a:t>
            </a:r>
            <a:r>
              <a:rPr lang="it-IT" sz="2000">
                <a:ea typeface="+mn-lt"/>
                <a:cs typeface="+mn-lt"/>
              </a:rPr>
              <a:t> filters of 200 </a:t>
            </a:r>
            <a:r>
              <a:rPr lang="it-IT" sz="2000" err="1">
                <a:ea typeface="+mn-lt"/>
                <a:cs typeface="+mn-lt"/>
              </a:rPr>
              <a:t>ms</a:t>
            </a:r>
            <a:r>
              <a:rPr lang="it-IT" sz="2000">
                <a:ea typeface="+mn-lt"/>
                <a:cs typeface="+mn-lt"/>
              </a:rPr>
              <a:t> and 600 </a:t>
            </a:r>
            <a:r>
              <a:rPr lang="it-IT" sz="2000" err="1">
                <a:ea typeface="+mn-lt"/>
                <a:cs typeface="+mn-lt"/>
              </a:rPr>
              <a:t>ms</a:t>
            </a:r>
            <a:r>
              <a:rPr lang="it-IT" sz="2000">
                <a:ea typeface="+mn-lt"/>
                <a:cs typeface="+mn-lt"/>
              </a:rPr>
              <a:t> are </a:t>
            </a:r>
            <a:r>
              <a:rPr lang="it-IT" sz="2000" err="1">
                <a:ea typeface="+mn-lt"/>
                <a:cs typeface="+mn-lt"/>
              </a:rPr>
              <a:t>applied</a:t>
            </a:r>
            <a:r>
              <a:rPr lang="it-IT" sz="2000">
                <a:ea typeface="+mn-lt"/>
                <a:cs typeface="+mn-lt"/>
              </a:rPr>
              <a:t> to </a:t>
            </a:r>
            <a:r>
              <a:rPr lang="it-IT" sz="2000" err="1">
                <a:ea typeface="+mn-lt"/>
                <a:cs typeface="+mn-lt"/>
              </a:rPr>
              <a:t>obtain</a:t>
            </a:r>
            <a:r>
              <a:rPr lang="it-IT" sz="2000">
                <a:ea typeface="+mn-lt"/>
                <a:cs typeface="+mn-lt"/>
              </a:rPr>
              <a:t> a baseline</a:t>
            </a:r>
            <a:endParaRPr lang="en-US" sz="2000">
              <a:ea typeface="+mn-lt"/>
              <a:cs typeface="+mn-lt"/>
            </a:endParaRPr>
          </a:p>
          <a:p>
            <a:pPr marL="800100" lvl="1" indent="-342900">
              <a:buFont typeface="Wingdings"/>
              <a:buChar char="§"/>
            </a:pPr>
            <a:r>
              <a:rPr lang="it-IT" sz="2000" err="1">
                <a:ea typeface="+mn-lt"/>
                <a:cs typeface="+mn-lt"/>
              </a:rPr>
              <a:t>This</a:t>
            </a:r>
            <a:r>
              <a:rPr lang="it-IT" sz="2000">
                <a:ea typeface="+mn-lt"/>
                <a:cs typeface="+mn-lt"/>
              </a:rPr>
              <a:t> baseline </a:t>
            </a:r>
            <a:r>
              <a:rPr lang="it-IT" sz="2000" err="1">
                <a:ea typeface="+mn-lt"/>
                <a:cs typeface="+mn-lt"/>
              </a:rPr>
              <a:t>is</a:t>
            </a:r>
            <a:r>
              <a:rPr lang="it-IT" sz="2000">
                <a:ea typeface="+mn-lt"/>
                <a:cs typeface="+mn-lt"/>
              </a:rPr>
              <a:t> </a:t>
            </a:r>
            <a:r>
              <a:rPr lang="it-IT" sz="2000" err="1">
                <a:ea typeface="+mn-lt"/>
                <a:cs typeface="+mn-lt"/>
              </a:rPr>
              <a:t>substracted</a:t>
            </a:r>
            <a:r>
              <a:rPr lang="it-IT" sz="2000">
                <a:ea typeface="+mn-lt"/>
                <a:cs typeface="+mn-lt"/>
              </a:rPr>
              <a:t> to the </a:t>
            </a:r>
            <a:r>
              <a:rPr lang="it-IT" sz="2000" err="1">
                <a:ea typeface="+mn-lt"/>
                <a:cs typeface="+mn-lt"/>
              </a:rPr>
              <a:t>original</a:t>
            </a:r>
            <a:r>
              <a:rPr lang="it-IT" sz="2000">
                <a:ea typeface="+mn-lt"/>
                <a:cs typeface="+mn-lt"/>
              </a:rPr>
              <a:t> </a:t>
            </a:r>
            <a:r>
              <a:rPr lang="it-IT" sz="2000" err="1">
                <a:ea typeface="+mn-lt"/>
                <a:cs typeface="+mn-lt"/>
              </a:rPr>
              <a:t>signal</a:t>
            </a:r>
            <a:r>
              <a:rPr lang="it-IT" sz="2000">
                <a:ea typeface="+mn-lt"/>
                <a:cs typeface="+mn-lt"/>
              </a:rPr>
              <a:t>, </a:t>
            </a:r>
            <a:r>
              <a:rPr lang="it-IT" sz="2000" err="1">
                <a:ea typeface="+mn-lt"/>
                <a:cs typeface="+mn-lt"/>
              </a:rPr>
              <a:t>obtaining</a:t>
            </a:r>
            <a:r>
              <a:rPr lang="it-IT" sz="2000">
                <a:ea typeface="+mn-lt"/>
                <a:cs typeface="+mn-lt"/>
              </a:rPr>
              <a:t> the baseline </a:t>
            </a:r>
            <a:r>
              <a:rPr lang="it-IT" sz="2000" err="1">
                <a:ea typeface="+mn-lt"/>
                <a:cs typeface="+mn-lt"/>
              </a:rPr>
              <a:t>corrected</a:t>
            </a:r>
            <a:r>
              <a:rPr lang="it-IT" sz="2000">
                <a:ea typeface="+mn-lt"/>
                <a:cs typeface="+mn-lt"/>
              </a:rPr>
              <a:t> </a:t>
            </a:r>
            <a:r>
              <a:rPr lang="it-IT" sz="2000" err="1">
                <a:ea typeface="+mn-lt"/>
                <a:cs typeface="+mn-lt"/>
              </a:rPr>
              <a:t>ecg</a:t>
            </a:r>
            <a:r>
              <a:rPr lang="it-IT" sz="2000">
                <a:ea typeface="+mn-lt"/>
                <a:cs typeface="+mn-lt"/>
              </a:rPr>
              <a:t> </a:t>
            </a:r>
            <a:r>
              <a:rPr lang="it-IT" sz="2000" err="1">
                <a:ea typeface="+mn-lt"/>
                <a:cs typeface="+mn-lt"/>
              </a:rPr>
              <a:t>signal</a:t>
            </a:r>
            <a:endParaRPr lang="en-US" sz="2000">
              <a:ea typeface="+mn-lt"/>
              <a:cs typeface="+mn-lt"/>
            </a:endParaRPr>
          </a:p>
          <a:p>
            <a:endParaRPr lang="it-IT" sz="2000">
              <a:ea typeface="+mn-lt"/>
              <a:cs typeface="+mn-lt"/>
            </a:endParaRPr>
          </a:p>
          <a:p>
            <a:r>
              <a:rPr lang="it-IT" sz="2000" err="1">
                <a:ea typeface="+mn-lt"/>
                <a:cs typeface="+mn-lt"/>
              </a:rPr>
              <a:t>Furthemore</a:t>
            </a:r>
            <a:r>
              <a:rPr lang="it-IT" sz="2000">
                <a:ea typeface="+mn-lt"/>
                <a:cs typeface="+mn-lt"/>
              </a:rPr>
              <a:t> a </a:t>
            </a:r>
            <a:r>
              <a:rPr lang="it-IT" sz="2000" err="1">
                <a:ea typeface="+mn-lt"/>
                <a:cs typeface="+mn-lt"/>
              </a:rPr>
              <a:t>normalization</a:t>
            </a:r>
            <a:r>
              <a:rPr lang="it-IT" sz="2000">
                <a:ea typeface="+mn-lt"/>
                <a:cs typeface="+mn-lt"/>
              </a:rPr>
              <a:t> step of the data </a:t>
            </a:r>
            <a:r>
              <a:rPr lang="it-IT" sz="2000" err="1">
                <a:ea typeface="+mn-lt"/>
                <a:cs typeface="+mn-lt"/>
              </a:rPr>
              <a:t>has</a:t>
            </a:r>
            <a:r>
              <a:rPr lang="it-IT" sz="2000">
                <a:ea typeface="+mn-lt"/>
                <a:cs typeface="+mn-lt"/>
              </a:rPr>
              <a:t> </a:t>
            </a:r>
            <a:r>
              <a:rPr lang="it-IT" sz="2000" err="1">
                <a:ea typeface="+mn-lt"/>
                <a:cs typeface="+mn-lt"/>
              </a:rPr>
              <a:t>been</a:t>
            </a:r>
            <a:r>
              <a:rPr lang="it-IT" sz="2000">
                <a:ea typeface="+mn-lt"/>
                <a:cs typeface="+mn-lt"/>
              </a:rPr>
              <a:t> </a:t>
            </a:r>
            <a:r>
              <a:rPr lang="it-IT" sz="2000" err="1">
                <a:ea typeface="+mn-lt"/>
                <a:cs typeface="+mn-lt"/>
              </a:rPr>
              <a:t>provided</a:t>
            </a:r>
            <a:r>
              <a:rPr lang="it-IT" sz="2000">
                <a:ea typeface="+mn-lt"/>
                <a:cs typeface="+mn-lt"/>
              </a:rPr>
              <a:t> </a:t>
            </a:r>
            <a:r>
              <a:rPr lang="it-IT" sz="2000" err="1">
                <a:ea typeface="+mn-lt"/>
                <a:cs typeface="+mn-lt"/>
              </a:rPr>
              <a:t>before</a:t>
            </a:r>
            <a:r>
              <a:rPr lang="it-IT" sz="2000">
                <a:ea typeface="+mn-lt"/>
                <a:cs typeface="+mn-lt"/>
              </a:rPr>
              <a:t> the </a:t>
            </a:r>
            <a:r>
              <a:rPr lang="it-IT" sz="2000" err="1">
                <a:ea typeface="+mn-lt"/>
                <a:cs typeface="+mn-lt"/>
              </a:rPr>
              <a:t>classification</a:t>
            </a:r>
            <a:r>
              <a:rPr lang="it-IT" sz="2000">
                <a:ea typeface="+mn-lt"/>
                <a:cs typeface="+mn-lt"/>
              </a:rPr>
              <a:t> step.</a:t>
            </a:r>
            <a:endParaRPr lang="it-IT" sz="2000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it-IT" sz="200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6C19C01-454F-4887-B155-6B9B3B34115F}"/>
              </a:ext>
            </a:extLst>
          </p:cNvPr>
          <p:cNvSpPr/>
          <p:nvPr/>
        </p:nvSpPr>
        <p:spPr>
          <a:xfrm>
            <a:off x="2602006" y="2198595"/>
            <a:ext cx="1703293" cy="750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/>
              <a:t>ECG WAVES DATABASE</a:t>
            </a:r>
          </a:p>
          <a:p>
            <a:pPr algn="ctr"/>
            <a:r>
              <a:rPr lang="it-IT" sz="1400"/>
              <a:t>CSV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91231AB-D401-4CA6-9036-A309B273B107}"/>
              </a:ext>
            </a:extLst>
          </p:cNvPr>
          <p:cNvSpPr/>
          <p:nvPr/>
        </p:nvSpPr>
        <p:spPr>
          <a:xfrm>
            <a:off x="2599205" y="3148292"/>
            <a:ext cx="1703293" cy="705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/>
              <a:t>PEAKS DATABASE</a:t>
            </a:r>
          </a:p>
          <a:p>
            <a:pPr algn="ctr"/>
            <a:r>
              <a:rPr lang="it-IT" sz="1200"/>
              <a:t>( TXT )</a:t>
            </a:r>
          </a:p>
        </p:txBody>
      </p:sp>
      <p:sp>
        <p:nvSpPr>
          <p:cNvPr id="6" name="Parentesi graffa aperta 5">
            <a:extLst>
              <a:ext uri="{FF2B5EF4-FFF2-40B4-BE49-F238E27FC236}">
                <a16:creationId xmlns:a16="http://schemas.microsoft.com/office/drawing/2014/main" id="{4F0B543F-CCF3-4C1B-86F4-21080FC5EBA8}"/>
              </a:ext>
            </a:extLst>
          </p:cNvPr>
          <p:cNvSpPr/>
          <p:nvPr/>
        </p:nvSpPr>
        <p:spPr>
          <a:xfrm>
            <a:off x="2281113" y="2181786"/>
            <a:ext cx="145677" cy="16920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0898EB-7CCB-4363-B511-A6A6A1FB647D}"/>
              </a:ext>
            </a:extLst>
          </p:cNvPr>
          <p:cNvSpPr txBox="1"/>
          <p:nvPr/>
        </p:nvSpPr>
        <p:spPr>
          <a:xfrm>
            <a:off x="693084" y="2788584"/>
            <a:ext cx="1342465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/>
              <a:t>MIT-BIH </a:t>
            </a:r>
          </a:p>
          <a:p>
            <a:pPr algn="ctr"/>
            <a:r>
              <a:rPr lang="it-IT" sz="1400"/>
              <a:t>DATABASE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57DCA5CB-D238-408A-BC24-39826FE63BA5}"/>
              </a:ext>
            </a:extLst>
          </p:cNvPr>
          <p:cNvSpPr/>
          <p:nvPr/>
        </p:nvSpPr>
        <p:spPr>
          <a:xfrm>
            <a:off x="4631883" y="2783272"/>
            <a:ext cx="974911" cy="481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i="1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78030E2-BE5C-45BE-BD7F-8D0651AFF915}"/>
              </a:ext>
            </a:extLst>
          </p:cNvPr>
          <p:cNvSpPr/>
          <p:nvPr/>
        </p:nvSpPr>
        <p:spPr>
          <a:xfrm>
            <a:off x="5893734" y="2274234"/>
            <a:ext cx="1703293" cy="750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i="1"/>
              <a:t>BEATS </a:t>
            </a:r>
          </a:p>
          <a:p>
            <a:pPr algn="ctr"/>
            <a:r>
              <a:rPr lang="it-IT" i="1"/>
              <a:t>DATABASE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FEDDEF4-C862-44A6-BE8B-2B085A792EBF}"/>
              </a:ext>
            </a:extLst>
          </p:cNvPr>
          <p:cNvSpPr txBox="1"/>
          <p:nvPr/>
        </p:nvSpPr>
        <p:spPr>
          <a:xfrm>
            <a:off x="5873002" y="3194798"/>
            <a:ext cx="1745877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- 2 beat data </a:t>
            </a:r>
            <a:r>
              <a:rPr lang="it-IT" sz="1400" err="1"/>
              <a:t>records</a:t>
            </a:r>
          </a:p>
          <a:p>
            <a:r>
              <a:rPr lang="it-IT" sz="1400"/>
              <a:t>- </a:t>
            </a:r>
            <a:r>
              <a:rPr lang="it-IT" sz="1400" err="1"/>
              <a:t>peak</a:t>
            </a:r>
            <a:r>
              <a:rPr lang="it-IT" sz="1400"/>
              <a:t> position</a:t>
            </a:r>
          </a:p>
          <a:p>
            <a:r>
              <a:rPr lang="it-IT" sz="1400"/>
              <a:t>- beat </a:t>
            </a:r>
            <a:r>
              <a:rPr lang="it-IT" sz="1400" err="1"/>
              <a:t>classification</a:t>
            </a:r>
            <a:endParaRPr lang="it-IT" sz="1400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DD713DFC-B97F-4A79-A56B-DF9668BD8CD9}"/>
              </a:ext>
            </a:extLst>
          </p:cNvPr>
          <p:cNvSpPr/>
          <p:nvPr/>
        </p:nvSpPr>
        <p:spPr>
          <a:xfrm>
            <a:off x="8027265" y="2805683"/>
            <a:ext cx="974911" cy="481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i="1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FA7F9F5-8FB4-425B-9F21-C2A0A200310A}"/>
              </a:ext>
            </a:extLst>
          </p:cNvPr>
          <p:cNvSpPr/>
          <p:nvPr/>
        </p:nvSpPr>
        <p:spPr>
          <a:xfrm>
            <a:off x="9305925" y="2672043"/>
            <a:ext cx="1916206" cy="750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PREPROCESSING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83847BE-5921-4311-822A-6B79F15C89B4}"/>
              </a:ext>
            </a:extLst>
          </p:cNvPr>
          <p:cNvSpPr txBox="1"/>
          <p:nvPr/>
        </p:nvSpPr>
        <p:spPr>
          <a:xfrm>
            <a:off x="4522694" y="3267635"/>
            <a:ext cx="12528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Data Sampling</a:t>
            </a:r>
          </a:p>
        </p:txBody>
      </p:sp>
    </p:spTree>
    <p:extLst>
      <p:ext uri="{BB962C8B-B14F-4D97-AF65-F5344CB8AC3E}">
        <p14:creationId xmlns:p14="http://schemas.microsoft.com/office/powerpoint/2010/main" val="2079787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OVERSAMPLING 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359906" y="4607073"/>
            <a:ext cx="180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/>
              <a:t>Artificial</a:t>
            </a:r>
            <a:r>
              <a:rPr lang="it-IT" sz="1100"/>
              <a:t> </a:t>
            </a:r>
            <a:r>
              <a:rPr lang="it-IT" sz="1100" err="1"/>
              <a:t>Oversample</a:t>
            </a:r>
            <a:endParaRPr lang="it-IT" sz="1100"/>
          </a:p>
        </p:txBody>
      </p:sp>
      <p:sp>
        <p:nvSpPr>
          <p:cNvPr id="7" name="CasellaDiTesto 6"/>
          <p:cNvSpPr txBox="1"/>
          <p:nvPr/>
        </p:nvSpPr>
        <p:spPr>
          <a:xfrm>
            <a:off x="8204753" y="4561757"/>
            <a:ext cx="1724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Random </a:t>
            </a:r>
            <a:r>
              <a:rPr lang="it-IT" sz="1200" err="1"/>
              <a:t>Oversample</a:t>
            </a:r>
            <a:endParaRPr lang="it-IT" sz="1200"/>
          </a:p>
        </p:txBody>
      </p:sp>
      <p:sp>
        <p:nvSpPr>
          <p:cNvPr id="4" name="CasellaDiTesto 3"/>
          <p:cNvSpPr txBox="1"/>
          <p:nvPr/>
        </p:nvSpPr>
        <p:spPr>
          <a:xfrm>
            <a:off x="477708" y="1962859"/>
            <a:ext cx="11263222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2000" err="1"/>
              <a:t>Given</a:t>
            </a:r>
            <a:r>
              <a:rPr lang="it-IT" sz="2000"/>
              <a:t> the high </a:t>
            </a:r>
            <a:r>
              <a:rPr lang="it-IT" sz="2000" err="1"/>
              <a:t>unbalance</a:t>
            </a:r>
            <a:r>
              <a:rPr lang="it-IT" sz="2000"/>
              <a:t> of the database, a step of </a:t>
            </a:r>
            <a:r>
              <a:rPr lang="it-IT" sz="2000" err="1"/>
              <a:t>oversampling</a:t>
            </a:r>
            <a:r>
              <a:rPr lang="it-IT" sz="2000"/>
              <a:t> for the </a:t>
            </a:r>
            <a:r>
              <a:rPr lang="it-IT" sz="2000" err="1"/>
              <a:t>minority</a:t>
            </a:r>
            <a:r>
              <a:rPr lang="it-IT" sz="2000"/>
              <a:t> classes </a:t>
            </a:r>
            <a:r>
              <a:rPr lang="it-IT" sz="2000" err="1"/>
              <a:t>is</a:t>
            </a:r>
            <a:r>
              <a:rPr lang="it-IT" sz="2000"/>
              <a:t> </a:t>
            </a:r>
            <a:r>
              <a:rPr lang="it-IT" sz="2000" err="1"/>
              <a:t>necessary</a:t>
            </a:r>
            <a:endParaRPr lang="it-IT" sz="2000"/>
          </a:p>
          <a:p>
            <a:endParaRPr lang="it-IT" sz="2000"/>
          </a:p>
          <a:p>
            <a:endParaRPr lang="it-IT" sz="2000"/>
          </a:p>
          <a:p>
            <a:endParaRPr lang="it-IT" sz="2000"/>
          </a:p>
          <a:p>
            <a:r>
              <a:rPr lang="it-IT" sz="2000"/>
              <a:t>Two </a:t>
            </a:r>
            <a:r>
              <a:rPr lang="it-IT" sz="2000" err="1"/>
              <a:t>metods</a:t>
            </a:r>
            <a:r>
              <a:rPr lang="it-IT" sz="2000"/>
              <a:t>:</a:t>
            </a:r>
          </a:p>
          <a:p>
            <a:pPr marL="800100" lvl="1" indent="-342900">
              <a:buFont typeface="Wingdings"/>
              <a:buChar char="§"/>
            </a:pPr>
            <a:r>
              <a:rPr lang="it-IT" sz="2000" err="1"/>
              <a:t>Artifical</a:t>
            </a:r>
            <a:r>
              <a:rPr lang="it-IT" sz="2000"/>
              <a:t> </a:t>
            </a:r>
            <a:r>
              <a:rPr lang="it-IT" sz="2000" err="1"/>
              <a:t>Oversample</a:t>
            </a:r>
            <a:r>
              <a:rPr lang="it-IT" sz="2000"/>
              <a:t>:  </a:t>
            </a:r>
            <a:r>
              <a:rPr lang="it-IT" sz="2000" err="1"/>
              <a:t>Taking</a:t>
            </a:r>
            <a:r>
              <a:rPr lang="it-IT" sz="2000"/>
              <a:t> a point from the </a:t>
            </a:r>
            <a:r>
              <a:rPr lang="it-IT" sz="2000" err="1"/>
              <a:t>segment</a:t>
            </a:r>
            <a:r>
              <a:rPr lang="it-IT" sz="2000"/>
              <a:t> </a:t>
            </a:r>
            <a:r>
              <a:rPr lang="it-IT" sz="2000" err="1"/>
              <a:t>uniting</a:t>
            </a:r>
            <a:r>
              <a:rPr lang="it-IT" sz="2000"/>
              <a:t> a point in the dataset and one of </a:t>
            </a:r>
            <a:r>
              <a:rPr lang="it-IT" sz="2000" err="1"/>
              <a:t>its</a:t>
            </a:r>
            <a:r>
              <a:rPr lang="it-IT" sz="2000"/>
              <a:t> k-</a:t>
            </a:r>
            <a:r>
              <a:rPr lang="it-IT" sz="2000" err="1"/>
              <a:t>neighbors</a:t>
            </a:r>
            <a:endParaRPr lang="it-IT" sz="2000"/>
          </a:p>
          <a:p>
            <a:pPr marL="800100" lvl="1" indent="-342900">
              <a:buFont typeface="Wingdings"/>
              <a:buChar char="§"/>
            </a:pPr>
            <a:r>
              <a:rPr lang="it-IT" sz="2000"/>
              <a:t>Random </a:t>
            </a:r>
            <a:r>
              <a:rPr lang="it-IT" sz="2000" err="1"/>
              <a:t>Oversample</a:t>
            </a:r>
            <a:r>
              <a:rPr lang="it-IT" sz="2000"/>
              <a:t>:  Picking samples </a:t>
            </a:r>
            <a:r>
              <a:rPr lang="it-IT" sz="2000" err="1"/>
              <a:t>at</a:t>
            </a:r>
            <a:r>
              <a:rPr lang="it-IT" sz="2000"/>
              <a:t> random with </a:t>
            </a:r>
            <a:r>
              <a:rPr lang="it-IT" sz="2000" err="1"/>
              <a:t>replacement</a:t>
            </a:r>
            <a:endParaRPr lang="it-IT" sz="200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B8A1642-7524-4A23-AD63-09719255BB95}"/>
              </a:ext>
            </a:extLst>
          </p:cNvPr>
          <p:cNvSpPr/>
          <p:nvPr/>
        </p:nvSpPr>
        <p:spPr>
          <a:xfrm>
            <a:off x="3044956" y="2557394"/>
            <a:ext cx="2185145" cy="773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i="1"/>
              <a:t>PREPROCESSING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DC497A9D-69C3-48F1-977E-BE4B86F8A5E4}"/>
              </a:ext>
            </a:extLst>
          </p:cNvPr>
          <p:cNvSpPr/>
          <p:nvPr/>
        </p:nvSpPr>
        <p:spPr>
          <a:xfrm>
            <a:off x="5688354" y="2702242"/>
            <a:ext cx="974911" cy="481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2F4CC0F-48EB-4B95-A5AB-03C4365E7999}"/>
              </a:ext>
            </a:extLst>
          </p:cNvPr>
          <p:cNvSpPr/>
          <p:nvPr/>
        </p:nvSpPr>
        <p:spPr>
          <a:xfrm>
            <a:off x="6995028" y="2551791"/>
            <a:ext cx="2521323" cy="773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OVERSAMPLING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13" y="4899640"/>
            <a:ext cx="4529136" cy="17668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197" y="4899640"/>
            <a:ext cx="4529136" cy="17668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7704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AC945D-0A87-431A-8E7D-6AFAD43702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Classification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C14E9A5-2DB9-408B-B0A5-369512A4C3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Models training </a:t>
            </a:r>
            <a:r>
              <a:rPr lang="it-IT" dirty="0" err="1"/>
              <a:t>using</a:t>
            </a:r>
            <a:r>
              <a:rPr lang="it-IT" dirty="0"/>
              <a:t> beat </a:t>
            </a:r>
            <a:r>
              <a:rPr lang="it-IT" dirty="0" err="1"/>
              <a:t>as</a:t>
            </a:r>
            <a:r>
              <a:rPr lang="it-IT" dirty="0"/>
              <a:t> data input</a:t>
            </a:r>
          </a:p>
        </p:txBody>
      </p:sp>
    </p:spTree>
    <p:extLst>
      <p:ext uri="{BB962C8B-B14F-4D97-AF65-F5344CB8AC3E}">
        <p14:creationId xmlns:p14="http://schemas.microsoft.com/office/powerpoint/2010/main" val="3074475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6D6FCE-B7C5-446F-A923-F79A68FB0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CLASSIFICATION:</a:t>
            </a:r>
            <a:br>
              <a:rPr lang="it-IT" dirty="0"/>
            </a:br>
            <a:r>
              <a:rPr lang="it-IT" dirty="0"/>
              <a:t>MODELS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430D3C-E4FD-4234-AEB0-83486E956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408" y="1908171"/>
            <a:ext cx="11288407" cy="4946471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it-IT" sz="2000" dirty="0"/>
              <a:t>5 </a:t>
            </a:r>
            <a:r>
              <a:rPr lang="it-IT" sz="2000" dirty="0" err="1"/>
              <a:t>Classification</a:t>
            </a:r>
            <a:r>
              <a:rPr lang="it-IT" sz="2000" dirty="0"/>
              <a:t> Models are </a:t>
            </a:r>
            <a:r>
              <a:rPr lang="it-IT" sz="2000" dirty="0" err="1"/>
              <a:t>tested</a:t>
            </a:r>
            <a:r>
              <a:rPr lang="it-IT" sz="2000" dirty="0"/>
              <a:t> for the </a:t>
            </a:r>
            <a:r>
              <a:rPr lang="it-IT" sz="2000" dirty="0" err="1"/>
              <a:t>Arythmia</a:t>
            </a:r>
            <a:r>
              <a:rPr lang="it-IT" sz="2000" dirty="0"/>
              <a:t> </a:t>
            </a:r>
            <a:r>
              <a:rPr lang="it-IT" sz="2000" dirty="0" err="1"/>
              <a:t>Classification</a:t>
            </a:r>
            <a:r>
              <a:rPr lang="it-IT" sz="2000" dirty="0"/>
              <a:t> Task</a:t>
            </a:r>
          </a:p>
          <a:p>
            <a:pPr marL="629920" lvl="1" indent="-305435"/>
            <a:r>
              <a:rPr lang="it-IT" sz="1800" dirty="0"/>
              <a:t>CART - ( C4.5 </a:t>
            </a:r>
            <a:r>
              <a:rPr lang="it-IT" sz="1800" dirty="0" err="1"/>
              <a:t>implementation</a:t>
            </a:r>
            <a:r>
              <a:rPr lang="it-IT" sz="1800" dirty="0"/>
              <a:t> in </a:t>
            </a:r>
            <a:r>
              <a:rPr lang="it-IT" sz="1800" dirty="0" err="1"/>
              <a:t>python</a:t>
            </a:r>
            <a:r>
              <a:rPr lang="it-IT" sz="1800" dirty="0"/>
              <a:t> </a:t>
            </a:r>
            <a:r>
              <a:rPr lang="it-IT" sz="1800" dirty="0" err="1"/>
              <a:t>scikit-learn</a:t>
            </a:r>
            <a:r>
              <a:rPr lang="it-IT" sz="1800" dirty="0"/>
              <a:t> )</a:t>
            </a:r>
          </a:p>
          <a:p>
            <a:pPr marL="629920" lvl="1" indent="-305435"/>
            <a:r>
              <a:rPr lang="it-IT" sz="1800" dirty="0" err="1"/>
              <a:t>Naive</a:t>
            </a:r>
            <a:r>
              <a:rPr lang="it-IT" sz="1800" dirty="0"/>
              <a:t> </a:t>
            </a:r>
            <a:r>
              <a:rPr lang="it-IT" sz="1800" dirty="0" err="1"/>
              <a:t>Bayesian</a:t>
            </a:r>
            <a:endParaRPr lang="it-IT" sz="1800" dirty="0"/>
          </a:p>
          <a:p>
            <a:pPr marL="629920" lvl="1" indent="-305435"/>
            <a:r>
              <a:rPr lang="it-IT" sz="1800" dirty="0"/>
              <a:t>K-NN</a:t>
            </a:r>
          </a:p>
          <a:p>
            <a:pPr marL="629920" lvl="1" indent="-305435"/>
            <a:r>
              <a:rPr lang="it-IT" sz="1800" dirty="0"/>
              <a:t>SVM</a:t>
            </a:r>
          </a:p>
          <a:p>
            <a:pPr marL="629920" lvl="1" indent="-305435"/>
            <a:r>
              <a:rPr lang="it-IT" sz="1800" err="1"/>
              <a:t>RandomForest</a:t>
            </a:r>
            <a:endParaRPr lang="it-IT" sz="1800"/>
          </a:p>
          <a:p>
            <a:pPr marL="324485" lvl="1" indent="0">
              <a:buNone/>
            </a:pPr>
            <a:endParaRPr lang="it-IT" sz="1800" dirty="0"/>
          </a:p>
          <a:p>
            <a:pPr marL="324485" lvl="1" indent="0">
              <a:buNone/>
            </a:pPr>
            <a:r>
              <a:rPr lang="it-IT" sz="1800" dirty="0" err="1"/>
              <a:t>Since</a:t>
            </a:r>
            <a:r>
              <a:rPr lang="it-IT" sz="1800" dirty="0"/>
              <a:t>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each</a:t>
            </a:r>
            <a:r>
              <a:rPr lang="it-IT" sz="1800" dirty="0"/>
              <a:t> beat </a:t>
            </a:r>
            <a:r>
              <a:rPr lang="it-IT" sz="1800" dirty="0" err="1"/>
              <a:t>has</a:t>
            </a:r>
            <a:r>
              <a:rPr lang="it-IT" sz="1800" dirty="0"/>
              <a:t> 2 </a:t>
            </a:r>
            <a:r>
              <a:rPr lang="it-IT" sz="1800" dirty="0" err="1"/>
              <a:t>rapresentation</a:t>
            </a:r>
            <a:r>
              <a:rPr lang="it-IT" sz="1800" dirty="0"/>
              <a:t> </a:t>
            </a:r>
            <a:r>
              <a:rPr lang="it-IT" sz="1800" dirty="0" err="1"/>
              <a:t>sampled</a:t>
            </a:r>
            <a:r>
              <a:rPr lang="it-IT" sz="1800" dirty="0"/>
              <a:t> by </a:t>
            </a:r>
            <a:r>
              <a:rPr lang="it-IT" sz="1800" dirty="0" err="1"/>
              <a:t>different</a:t>
            </a:r>
            <a:r>
              <a:rPr lang="it-IT" sz="1800" dirty="0"/>
              <a:t> ECG </a:t>
            </a:r>
            <a:r>
              <a:rPr lang="it-IT" sz="1800" dirty="0" err="1"/>
              <a:t>waves</a:t>
            </a:r>
            <a:r>
              <a:rPr lang="it-IT" sz="1800" dirty="0"/>
              <a:t> ( MLII and V1 ) in a first step </a:t>
            </a:r>
            <a:r>
              <a:rPr lang="it-IT" sz="1800" dirty="0" err="1"/>
              <a:t>each</a:t>
            </a:r>
            <a:r>
              <a:rPr lang="it-IT" sz="1800" dirty="0"/>
              <a:t> </a:t>
            </a:r>
            <a:r>
              <a:rPr lang="it-IT" sz="1800" dirty="0" err="1"/>
              <a:t>kind</a:t>
            </a:r>
            <a:r>
              <a:rPr lang="it-IT" sz="1800" dirty="0"/>
              <a:t> of beat 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r>
              <a:rPr lang="it-IT" sz="1800" dirty="0"/>
              <a:t> to </a:t>
            </a:r>
            <a:r>
              <a:rPr lang="it-IT" sz="1800" dirty="0" err="1"/>
              <a:t>train</a:t>
            </a:r>
            <a:r>
              <a:rPr lang="it-IT" sz="1800" dirty="0"/>
              <a:t> a </a:t>
            </a:r>
            <a:r>
              <a:rPr lang="it-IT" sz="1800" dirty="0" err="1"/>
              <a:t>different</a:t>
            </a:r>
            <a:r>
              <a:rPr lang="it-IT" sz="1800" dirty="0"/>
              <a:t> </a:t>
            </a:r>
            <a:r>
              <a:rPr lang="it-IT" sz="1800" dirty="0" err="1"/>
              <a:t>classifier</a:t>
            </a:r>
            <a:r>
              <a:rPr lang="it-IT" sz="1800" dirty="0"/>
              <a:t> and </a:t>
            </a:r>
            <a:r>
              <a:rPr lang="it-IT" sz="1800" dirty="0" err="1"/>
              <a:t>their</a:t>
            </a:r>
            <a:r>
              <a:rPr lang="it-IT" sz="1800" dirty="0"/>
              <a:t> performances </a:t>
            </a:r>
            <a:r>
              <a:rPr lang="it-IT" sz="1800" dirty="0" err="1"/>
              <a:t>compared</a:t>
            </a:r>
            <a:r>
              <a:rPr lang="it-IT" sz="1800" dirty="0"/>
              <a:t>.</a:t>
            </a:r>
          </a:p>
          <a:p>
            <a:pPr marL="324485" lvl="1" indent="0">
              <a:buNone/>
            </a:pPr>
            <a:r>
              <a:rPr lang="it-IT" sz="1800" dirty="0"/>
              <a:t>In a second step </a:t>
            </a:r>
            <a:r>
              <a:rPr lang="it-IT" sz="1800" dirty="0" err="1"/>
              <a:t>both</a:t>
            </a:r>
            <a:r>
              <a:rPr lang="it-IT" sz="1800" dirty="0"/>
              <a:t> of the beats </a:t>
            </a:r>
            <a:r>
              <a:rPr lang="it-IT" sz="1800" dirty="0" err="1"/>
              <a:t>type</a:t>
            </a:r>
            <a:r>
              <a:rPr lang="it-IT" sz="1800" dirty="0"/>
              <a:t> are </a:t>
            </a:r>
            <a:r>
              <a:rPr lang="it-IT" sz="1800" dirty="0" err="1"/>
              <a:t>used</a:t>
            </a:r>
            <a:r>
              <a:rPr lang="it-IT" sz="1800" dirty="0"/>
              <a:t> </a:t>
            </a:r>
            <a:r>
              <a:rPr lang="it-IT" sz="1800" dirty="0" err="1"/>
              <a:t>togheter</a:t>
            </a:r>
            <a:r>
              <a:rPr lang="it-IT" sz="1800" dirty="0"/>
              <a:t> to </a:t>
            </a:r>
            <a:r>
              <a:rPr lang="it-IT" sz="1800" dirty="0" err="1"/>
              <a:t>form</a:t>
            </a:r>
            <a:r>
              <a:rPr lang="it-IT" sz="1800" dirty="0"/>
              <a:t> a </a:t>
            </a:r>
            <a:r>
              <a:rPr lang="it-IT" sz="1800" dirty="0" err="1"/>
              <a:t>unique</a:t>
            </a:r>
            <a:r>
              <a:rPr lang="it-IT" sz="1800" dirty="0"/>
              <a:t> data mining flow in </a:t>
            </a:r>
            <a:r>
              <a:rPr lang="it-IT" sz="1800" dirty="0" err="1"/>
              <a:t>order</a:t>
            </a:r>
            <a:r>
              <a:rPr lang="it-IT" sz="1800" dirty="0"/>
              <a:t> to </a:t>
            </a:r>
            <a:r>
              <a:rPr lang="it-IT" sz="1800" dirty="0" err="1"/>
              <a:t>improve</a:t>
            </a:r>
            <a:r>
              <a:rPr lang="it-IT" sz="1800" dirty="0"/>
              <a:t> the performances of the </a:t>
            </a:r>
            <a:r>
              <a:rPr lang="it-IT" sz="1800" dirty="0" err="1"/>
              <a:t>clasifiers</a:t>
            </a:r>
            <a:r>
              <a:rPr lang="it-IT" sz="1800" dirty="0"/>
              <a:t>.</a:t>
            </a:r>
          </a:p>
          <a:p>
            <a:pPr marL="324485" lvl="1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005823607"/>
      </p:ext>
    </p:extLst>
  </p:cSld>
  <p:clrMapOvr>
    <a:masterClrMapping/>
  </p:clrMapOvr>
</p:sld>
</file>

<file path=ppt/theme/theme1.xml><?xml version="1.0" encoding="utf-8"?>
<a:theme xmlns:a="http://schemas.openxmlformats.org/drawingml/2006/main" name="tf45205285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7F0652-397B-4F71-B75E-207A80EB2786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5A32ED2-6DBA-4E14-851E-DE5772C902F3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tf45205285</Template>
  <Application>Microsoft Office PowerPoint</Application>
  <PresentationFormat>Widescreen</PresentationFormat>
  <Slides>35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36" baseType="lpstr">
      <vt:lpstr>tf45205285</vt:lpstr>
      <vt:lpstr>Heartbeat classification</vt:lpstr>
      <vt:lpstr>Heartbeat classification</vt:lpstr>
      <vt:lpstr>DATASET</vt:lpstr>
      <vt:lpstr>DATASET: Mit-BIH DataBASE </vt:lpstr>
      <vt:lpstr>DATASET: CLASS DIAGRAM</vt:lpstr>
      <vt:lpstr>Preprocessing</vt:lpstr>
      <vt:lpstr>OVERSAMPLING </vt:lpstr>
      <vt:lpstr>Classification</vt:lpstr>
      <vt:lpstr>CLASSIFICATION: MODELS</vt:lpstr>
      <vt:lpstr>CLASSIFICATION: 6 FOLD VALIDATION</vt:lpstr>
      <vt:lpstr>Classification: DATA MINING FLOW</vt:lpstr>
      <vt:lpstr>CLASSIFICATION: I - MODELS EVALUATION WITH BEAT AS DATA - MLII </vt:lpstr>
      <vt:lpstr>CLASSIFICATION: I - MODELS EVALUATION WITH BEAT AS DATA - MLII </vt:lpstr>
      <vt:lpstr>CLASSIFICATION: I - MODELS EVALUATION WITH BEAT AS DATA - V1</vt:lpstr>
      <vt:lpstr>CLASSIFICATION: I - MODELS EVALUATION WITH BEAT AS DATA - V1 </vt:lpstr>
      <vt:lpstr>CLASSIFICATION: VOTING MODEL</vt:lpstr>
      <vt:lpstr>CLASSIFICATION: II - MODELS EVALUATION WITH BEAT AS DATA (1/2)</vt:lpstr>
      <vt:lpstr>CLASSIFICATOIN: II - MODELS EVALUATION WITH BEAT AS DATA (2/2)</vt:lpstr>
      <vt:lpstr>FEATURES SELECTION</vt:lpstr>
      <vt:lpstr>FEATURE SELECTION: EXTRACTION </vt:lpstr>
      <vt:lpstr>FEATURE SELECTION: EXTRACTION </vt:lpstr>
      <vt:lpstr>Feature SELECTION: EXTRACTION </vt:lpstr>
      <vt:lpstr>CLASSIFICATION</vt:lpstr>
      <vt:lpstr>CLASSIFICATION: Data Mining FLOW</vt:lpstr>
      <vt:lpstr>III - MODELS EVALUATION WITH FEATURES (1/2) - Info Gain</vt:lpstr>
      <vt:lpstr>III - MODELS EVALUATION WITH FEATURES (2/2) – InFO GAIN</vt:lpstr>
      <vt:lpstr>III - MODELS EVALUATION WITH FEATURES (1/2) - F  Value</vt:lpstr>
      <vt:lpstr>III - MODELS EVALUATION WITH FEATURES (2/2) – f  Value</vt:lpstr>
      <vt:lpstr>CLASSIFIERS EVALUATION</vt:lpstr>
      <vt:lpstr>CLAssifiers Evaluation</vt:lpstr>
      <vt:lpstr>CLASSIFIERS EVALUATION: Student's t-test</vt:lpstr>
      <vt:lpstr>Classifier evaluation: wilcoxon test</vt:lpstr>
      <vt:lpstr>CLASSIFIER EVALUATION: VEB vs SVEB(1 / 2)</vt:lpstr>
      <vt:lpstr>CLASSIFIER EVALUATION: VEB vs SVEB(2/2)</vt:lpstr>
      <vt:lpstr>Program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Heartbeat classification</dc:title>
  <dc:creator/>
  <cp:revision>1742</cp:revision>
  <dcterms:created xsi:type="dcterms:W3CDTF">2020-04-23T09:21:06Z</dcterms:created>
  <dcterms:modified xsi:type="dcterms:W3CDTF">2020-06-15T10:44:49Z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